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6" r:id="rId2"/>
    <p:sldId id="312" r:id="rId3"/>
    <p:sldId id="257" r:id="rId4"/>
    <p:sldId id="258" r:id="rId5"/>
    <p:sldId id="262" r:id="rId6"/>
    <p:sldId id="260"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8" r:id="rId21"/>
    <p:sldId id="280" r:id="rId22"/>
    <p:sldId id="281" r:id="rId23"/>
    <p:sldId id="282" r:id="rId24"/>
    <p:sldId id="279"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1" r:id="rId45"/>
    <p:sldId id="303" r:id="rId46"/>
    <p:sldId id="304" r:id="rId47"/>
    <p:sldId id="305" r:id="rId48"/>
    <p:sldId id="306" r:id="rId49"/>
    <p:sldId id="307" r:id="rId50"/>
    <p:sldId id="309" r:id="rId51"/>
    <p:sldId id="310" r:id="rId52"/>
    <p:sldId id="311" r:id="rId53"/>
    <p:sldId id="3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D3FE"/>
    <a:srgbClr val="84D9FE"/>
    <a:srgbClr val="2A9DF4"/>
    <a:srgbClr val="A5D4FF"/>
    <a:srgbClr val="545454"/>
    <a:srgbClr val="95BADD"/>
    <a:srgbClr val="8CA4B9"/>
    <a:srgbClr val="2A6EA9"/>
    <a:srgbClr val="2C72AF"/>
    <a:srgbClr val="7E9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95" d="100"/>
          <a:sy n="95" d="100"/>
        </p:scale>
        <p:origin x="38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A3526-41F5-421E-BA25-7247517D91A5}" type="doc">
      <dgm:prSet loTypeId="urn:microsoft.com/office/officeart/2005/8/layout/cycle3" loCatId="cycle" qsTypeId="urn:microsoft.com/office/officeart/2005/8/quickstyle/3d1" qsCatId="3D" csTypeId="urn:microsoft.com/office/officeart/2005/8/colors/accent1_2" csCatId="accent1" phldr="1"/>
      <dgm:spPr/>
      <dgm:t>
        <a:bodyPr/>
        <a:lstStyle/>
        <a:p>
          <a:endParaRPr lang="en-US"/>
        </a:p>
      </dgm:t>
    </dgm:pt>
    <dgm:pt modelId="{6F865514-9771-43F1-9966-3771986D377B}">
      <dgm:prSet phldrT="[Text]" custT="1"/>
      <dgm:spPr/>
      <dgm:t>
        <a:bodyPr/>
        <a:lstStyle/>
        <a:p>
          <a:r>
            <a:rPr lang="en-US" sz="1800" b="1" dirty="0" smtClean="0">
              <a:latin typeface="Arial Black" panose="020B0A04020102020204" pitchFamily="34" charset="0"/>
            </a:rPr>
            <a:t>Criminals</a:t>
          </a:r>
          <a:endParaRPr lang="en-US" sz="1800" b="1" dirty="0">
            <a:latin typeface="Arial Black" panose="020B0A04020102020204" pitchFamily="34" charset="0"/>
          </a:endParaRPr>
        </a:p>
      </dgm:t>
    </dgm:pt>
    <dgm:pt modelId="{63F34303-23F8-4923-8AAD-6F738A815D3A}" type="parTrans" cxnId="{E2C941AD-F412-43E3-9600-E2FD6341704E}">
      <dgm:prSet/>
      <dgm:spPr/>
      <dgm:t>
        <a:bodyPr/>
        <a:lstStyle/>
        <a:p>
          <a:endParaRPr lang="en-US"/>
        </a:p>
      </dgm:t>
    </dgm:pt>
    <dgm:pt modelId="{64110F56-1D03-4F3B-89F0-5D843A9D565E}" type="sibTrans" cxnId="{E2C941AD-F412-43E3-9600-E2FD6341704E}">
      <dgm:prSet/>
      <dgm:spPr/>
      <dgm:t>
        <a:bodyPr/>
        <a:lstStyle/>
        <a:p>
          <a:endParaRPr lang="en-US"/>
        </a:p>
      </dgm:t>
    </dgm:pt>
    <dgm:pt modelId="{44ED8B18-D4B7-4B3E-9731-E4C5E1FA91F9}">
      <dgm:prSet phldrT="[Text]" custT="1"/>
      <dgm:spPr/>
      <dgm:t>
        <a:bodyPr/>
        <a:lstStyle/>
        <a:p>
          <a:r>
            <a:rPr lang="en-US" sz="1600" b="1" dirty="0" smtClean="0">
              <a:latin typeface="Arial Black" panose="020B0A04020102020204" pitchFamily="34" charset="0"/>
            </a:rPr>
            <a:t>Organized</a:t>
          </a:r>
        </a:p>
        <a:p>
          <a:r>
            <a:rPr lang="en-US" sz="1600" b="1" dirty="0" smtClean="0">
              <a:latin typeface="Arial Black" panose="020B0A04020102020204" pitchFamily="34" charset="0"/>
            </a:rPr>
            <a:t>Crime</a:t>
          </a:r>
          <a:endParaRPr lang="en-US" sz="1600" b="1" dirty="0">
            <a:latin typeface="Arial Black" panose="020B0A04020102020204" pitchFamily="34" charset="0"/>
          </a:endParaRPr>
        </a:p>
      </dgm:t>
    </dgm:pt>
    <dgm:pt modelId="{EECC6BB2-504D-45E2-B368-4758F8411526}" type="parTrans" cxnId="{DD638BA3-546A-490D-8B27-7C7ABBE47DEA}">
      <dgm:prSet/>
      <dgm:spPr/>
      <dgm:t>
        <a:bodyPr/>
        <a:lstStyle/>
        <a:p>
          <a:endParaRPr lang="en-US"/>
        </a:p>
      </dgm:t>
    </dgm:pt>
    <dgm:pt modelId="{BA7CAFF8-336E-4905-AA39-F260C9541A84}" type="sibTrans" cxnId="{DD638BA3-546A-490D-8B27-7C7ABBE47DEA}">
      <dgm:prSet/>
      <dgm:spPr/>
      <dgm:t>
        <a:bodyPr/>
        <a:lstStyle/>
        <a:p>
          <a:endParaRPr lang="en-US"/>
        </a:p>
      </dgm:t>
    </dgm:pt>
    <dgm:pt modelId="{CAB5A55B-83E6-4A82-9E71-812AE87EB1A2}">
      <dgm:prSet phldrT="[Text]" custT="1"/>
      <dgm:spPr/>
      <dgm:t>
        <a:bodyPr/>
        <a:lstStyle/>
        <a:p>
          <a:r>
            <a:rPr lang="en-US" sz="1100" b="1" i="0" u="none" dirty="0" smtClean="0">
              <a:latin typeface="Arial Black" panose="020B0A04020102020204" pitchFamily="34" charset="0"/>
            </a:rPr>
            <a:t>Organizations that sell their services to companies and nations</a:t>
          </a:r>
          <a:endParaRPr lang="en-US" sz="1100" b="1" i="0" u="none" dirty="0">
            <a:latin typeface="Arial Black" panose="020B0A04020102020204" pitchFamily="34" charset="0"/>
          </a:endParaRPr>
        </a:p>
      </dgm:t>
    </dgm:pt>
    <dgm:pt modelId="{56DF62AB-F1F2-4A8D-A02B-085A899882C6}" type="parTrans" cxnId="{708AB376-83EC-4BFB-A8C5-F8BC50F4583D}">
      <dgm:prSet/>
      <dgm:spPr/>
      <dgm:t>
        <a:bodyPr/>
        <a:lstStyle/>
        <a:p>
          <a:endParaRPr lang="en-US"/>
        </a:p>
      </dgm:t>
    </dgm:pt>
    <dgm:pt modelId="{6B182399-CD3E-4361-A8EE-C8D02A23B4D9}" type="sibTrans" cxnId="{708AB376-83EC-4BFB-A8C5-F8BC50F4583D}">
      <dgm:prSet/>
      <dgm:spPr/>
      <dgm:t>
        <a:bodyPr/>
        <a:lstStyle/>
        <a:p>
          <a:endParaRPr lang="en-US"/>
        </a:p>
      </dgm:t>
    </dgm:pt>
    <dgm:pt modelId="{8FAE1B09-D2F3-4E93-8997-12FA9D3C8987}">
      <dgm:prSet custT="1"/>
      <dgm:spPr/>
      <dgm:t>
        <a:bodyPr/>
        <a:lstStyle/>
        <a:p>
          <a:r>
            <a:rPr lang="en-US" sz="1600" dirty="0" err="1" smtClean="0">
              <a:latin typeface="Arial Black" panose="020B0A04020102020204" pitchFamily="34" charset="0"/>
            </a:rPr>
            <a:t>Politicallay</a:t>
          </a:r>
          <a:r>
            <a:rPr lang="en-US" sz="1600" dirty="0" smtClean="0">
              <a:latin typeface="Arial Black" panose="020B0A04020102020204" pitchFamily="34" charset="0"/>
            </a:rPr>
            <a:t> motivated attackers</a:t>
          </a:r>
          <a:endParaRPr lang="en-US" sz="1600" dirty="0">
            <a:latin typeface="Arial Black" panose="020B0A04020102020204" pitchFamily="34" charset="0"/>
          </a:endParaRPr>
        </a:p>
      </dgm:t>
    </dgm:pt>
    <dgm:pt modelId="{8F2C788F-FBD4-4F88-9FD1-FE9C093DC587}" type="parTrans" cxnId="{56E291B2-DDF7-43A6-8915-590CC11CD07A}">
      <dgm:prSet/>
      <dgm:spPr/>
      <dgm:t>
        <a:bodyPr/>
        <a:lstStyle/>
        <a:p>
          <a:endParaRPr lang="en-US"/>
        </a:p>
      </dgm:t>
    </dgm:pt>
    <dgm:pt modelId="{9064BB53-105F-46C3-8476-14E9BE08A18E}" type="sibTrans" cxnId="{56E291B2-DDF7-43A6-8915-590CC11CD07A}">
      <dgm:prSet/>
      <dgm:spPr/>
      <dgm:t>
        <a:bodyPr/>
        <a:lstStyle/>
        <a:p>
          <a:endParaRPr lang="en-US"/>
        </a:p>
      </dgm:t>
    </dgm:pt>
    <dgm:pt modelId="{23A49049-2F30-4F17-BF10-7036B9B1BD45}">
      <dgm:prSet custT="1"/>
      <dgm:spPr/>
      <dgm:t>
        <a:bodyPr/>
        <a:lstStyle/>
        <a:p>
          <a:r>
            <a:rPr lang="en-US" sz="1600" dirty="0" smtClean="0">
              <a:solidFill>
                <a:schemeClr val="bg1"/>
              </a:solidFill>
              <a:latin typeface="Arial Black" panose="020B0A04020102020204" pitchFamily="34" charset="0"/>
            </a:rPr>
            <a:t>National government agencies</a:t>
          </a:r>
          <a:endParaRPr lang="en-US" sz="1600" dirty="0">
            <a:solidFill>
              <a:schemeClr val="bg1"/>
            </a:solidFill>
            <a:latin typeface="Arial Black" panose="020B0A04020102020204" pitchFamily="34" charset="0"/>
          </a:endParaRPr>
        </a:p>
      </dgm:t>
    </dgm:pt>
    <dgm:pt modelId="{903AB927-9BC8-409E-A0E2-A74B1D5E280F}" type="parTrans" cxnId="{0C201CDA-6C26-4255-BFF3-25EDDB868272}">
      <dgm:prSet/>
      <dgm:spPr/>
      <dgm:t>
        <a:bodyPr/>
        <a:lstStyle/>
        <a:p>
          <a:endParaRPr lang="en-US"/>
        </a:p>
      </dgm:t>
    </dgm:pt>
    <dgm:pt modelId="{DADF1134-9C99-4928-B23C-2E8934B1329D}" type="sibTrans" cxnId="{0C201CDA-6C26-4255-BFF3-25EDDB868272}">
      <dgm:prSet/>
      <dgm:spPr/>
      <dgm:t>
        <a:bodyPr/>
        <a:lstStyle/>
        <a:p>
          <a:endParaRPr lang="en-US"/>
        </a:p>
      </dgm:t>
    </dgm:pt>
    <dgm:pt modelId="{005133D8-8B35-4524-8231-C4ABA69907BB}" type="pres">
      <dgm:prSet presAssocID="{089A3526-41F5-421E-BA25-7247517D91A5}" presName="Name0" presStyleCnt="0">
        <dgm:presLayoutVars>
          <dgm:dir/>
          <dgm:resizeHandles val="exact"/>
        </dgm:presLayoutVars>
      </dgm:prSet>
      <dgm:spPr/>
      <dgm:t>
        <a:bodyPr/>
        <a:lstStyle/>
        <a:p>
          <a:endParaRPr lang="en-US"/>
        </a:p>
      </dgm:t>
    </dgm:pt>
    <dgm:pt modelId="{998EF9DE-3E15-40BF-B6A4-8A11600BFAE1}" type="pres">
      <dgm:prSet presAssocID="{089A3526-41F5-421E-BA25-7247517D91A5}" presName="cycle" presStyleCnt="0"/>
      <dgm:spPr/>
    </dgm:pt>
    <dgm:pt modelId="{B38CDE64-012D-45FD-9F8E-B9FA5D03948D}" type="pres">
      <dgm:prSet presAssocID="{6F865514-9771-43F1-9966-3771986D377B}" presName="nodeFirstNode" presStyleLbl="node1" presStyleIdx="0" presStyleCnt="5">
        <dgm:presLayoutVars>
          <dgm:bulletEnabled val="1"/>
        </dgm:presLayoutVars>
      </dgm:prSet>
      <dgm:spPr/>
      <dgm:t>
        <a:bodyPr/>
        <a:lstStyle/>
        <a:p>
          <a:endParaRPr lang="en-US"/>
        </a:p>
      </dgm:t>
    </dgm:pt>
    <dgm:pt modelId="{6DDB8409-41EB-489F-87A2-C2E8E7C9615E}" type="pres">
      <dgm:prSet presAssocID="{64110F56-1D03-4F3B-89F0-5D843A9D565E}" presName="sibTransFirstNode" presStyleLbl="bgShp" presStyleIdx="0" presStyleCnt="1" custLinFactNeighborX="1668" custLinFactNeighborY="-835"/>
      <dgm:spPr/>
      <dgm:t>
        <a:bodyPr/>
        <a:lstStyle/>
        <a:p>
          <a:endParaRPr lang="en-US"/>
        </a:p>
      </dgm:t>
    </dgm:pt>
    <dgm:pt modelId="{A07AAA60-6377-43EF-AFCC-F67432305F3D}" type="pres">
      <dgm:prSet presAssocID="{44ED8B18-D4B7-4B3E-9731-E4C5E1FA91F9}" presName="nodeFollowingNodes" presStyleLbl="node1" presStyleIdx="1" presStyleCnt="5">
        <dgm:presLayoutVars>
          <dgm:bulletEnabled val="1"/>
        </dgm:presLayoutVars>
      </dgm:prSet>
      <dgm:spPr/>
      <dgm:t>
        <a:bodyPr/>
        <a:lstStyle/>
        <a:p>
          <a:endParaRPr lang="en-US"/>
        </a:p>
      </dgm:t>
    </dgm:pt>
    <dgm:pt modelId="{E0ADC556-E67A-4CC6-B5A3-C52074826544}" type="pres">
      <dgm:prSet presAssocID="{CAB5A55B-83E6-4A82-9E71-812AE87EB1A2}" presName="nodeFollowingNodes" presStyleLbl="node1" presStyleIdx="2" presStyleCnt="5" custRadScaleRad="120048" custRadScaleInc="-26871">
        <dgm:presLayoutVars>
          <dgm:bulletEnabled val="1"/>
        </dgm:presLayoutVars>
      </dgm:prSet>
      <dgm:spPr/>
      <dgm:t>
        <a:bodyPr/>
        <a:lstStyle/>
        <a:p>
          <a:endParaRPr lang="en-US"/>
        </a:p>
      </dgm:t>
    </dgm:pt>
    <dgm:pt modelId="{5BCD7C54-B835-41DE-AB70-6C1A0E902C26}" type="pres">
      <dgm:prSet presAssocID="{23A49049-2F30-4F17-BF10-7036B9B1BD45}" presName="nodeFollowingNodes" presStyleLbl="node1" presStyleIdx="3" presStyleCnt="5" custRadScaleRad="106856" custRadScaleInc="7983">
        <dgm:presLayoutVars>
          <dgm:bulletEnabled val="1"/>
        </dgm:presLayoutVars>
      </dgm:prSet>
      <dgm:spPr/>
      <dgm:t>
        <a:bodyPr/>
        <a:lstStyle/>
        <a:p>
          <a:endParaRPr lang="en-US"/>
        </a:p>
      </dgm:t>
    </dgm:pt>
    <dgm:pt modelId="{62D60FE4-9697-4250-8C98-78D7132BE785}" type="pres">
      <dgm:prSet presAssocID="{8FAE1B09-D2F3-4E93-8997-12FA9D3C8987}" presName="nodeFollowingNodes" presStyleLbl="node1" presStyleIdx="4" presStyleCnt="5" custRadScaleRad="73755" custRadScaleInc="1385">
        <dgm:presLayoutVars>
          <dgm:bulletEnabled val="1"/>
        </dgm:presLayoutVars>
      </dgm:prSet>
      <dgm:spPr/>
      <dgm:t>
        <a:bodyPr/>
        <a:lstStyle/>
        <a:p>
          <a:endParaRPr lang="en-US"/>
        </a:p>
      </dgm:t>
    </dgm:pt>
  </dgm:ptLst>
  <dgm:cxnLst>
    <dgm:cxn modelId="{F4E3649B-E4D6-4701-8D80-31CD5AAB80DF}" type="presOf" srcId="{089A3526-41F5-421E-BA25-7247517D91A5}" destId="{005133D8-8B35-4524-8231-C4ABA69907BB}" srcOrd="0" destOrd="0" presId="urn:microsoft.com/office/officeart/2005/8/layout/cycle3"/>
    <dgm:cxn modelId="{04F250BD-5E96-4432-A9ED-3BCC133AAA4B}" type="presOf" srcId="{44ED8B18-D4B7-4B3E-9731-E4C5E1FA91F9}" destId="{A07AAA60-6377-43EF-AFCC-F67432305F3D}" srcOrd="0" destOrd="0" presId="urn:microsoft.com/office/officeart/2005/8/layout/cycle3"/>
    <dgm:cxn modelId="{86E3DE62-23AE-4CC3-8BC8-348A91936EA4}" type="presOf" srcId="{8FAE1B09-D2F3-4E93-8997-12FA9D3C8987}" destId="{62D60FE4-9697-4250-8C98-78D7132BE785}" srcOrd="0" destOrd="0" presId="urn:microsoft.com/office/officeart/2005/8/layout/cycle3"/>
    <dgm:cxn modelId="{56E291B2-DDF7-43A6-8915-590CC11CD07A}" srcId="{089A3526-41F5-421E-BA25-7247517D91A5}" destId="{8FAE1B09-D2F3-4E93-8997-12FA9D3C8987}" srcOrd="4" destOrd="0" parTransId="{8F2C788F-FBD4-4F88-9FD1-FE9C093DC587}" sibTransId="{9064BB53-105F-46C3-8476-14E9BE08A18E}"/>
    <dgm:cxn modelId="{DD638BA3-546A-490D-8B27-7C7ABBE47DEA}" srcId="{089A3526-41F5-421E-BA25-7247517D91A5}" destId="{44ED8B18-D4B7-4B3E-9731-E4C5E1FA91F9}" srcOrd="1" destOrd="0" parTransId="{EECC6BB2-504D-45E2-B368-4758F8411526}" sibTransId="{BA7CAFF8-336E-4905-AA39-F260C9541A84}"/>
    <dgm:cxn modelId="{708AB376-83EC-4BFB-A8C5-F8BC50F4583D}" srcId="{089A3526-41F5-421E-BA25-7247517D91A5}" destId="{CAB5A55B-83E6-4A82-9E71-812AE87EB1A2}" srcOrd="2" destOrd="0" parTransId="{56DF62AB-F1F2-4A8D-A02B-085A899882C6}" sibTransId="{6B182399-CD3E-4361-A8EE-C8D02A23B4D9}"/>
    <dgm:cxn modelId="{68060376-DDAC-4F04-8478-82F4C17A3903}" type="presOf" srcId="{CAB5A55B-83E6-4A82-9E71-812AE87EB1A2}" destId="{E0ADC556-E67A-4CC6-B5A3-C52074826544}" srcOrd="0" destOrd="0" presId="urn:microsoft.com/office/officeart/2005/8/layout/cycle3"/>
    <dgm:cxn modelId="{0C201CDA-6C26-4255-BFF3-25EDDB868272}" srcId="{089A3526-41F5-421E-BA25-7247517D91A5}" destId="{23A49049-2F30-4F17-BF10-7036B9B1BD45}" srcOrd="3" destOrd="0" parTransId="{903AB927-9BC8-409E-A0E2-A74B1D5E280F}" sibTransId="{DADF1134-9C99-4928-B23C-2E8934B1329D}"/>
    <dgm:cxn modelId="{AB7B2E2C-CD49-44B5-8F21-F3CDEF0B2274}" type="presOf" srcId="{23A49049-2F30-4F17-BF10-7036B9B1BD45}" destId="{5BCD7C54-B835-41DE-AB70-6C1A0E902C26}" srcOrd="0" destOrd="0" presId="urn:microsoft.com/office/officeart/2005/8/layout/cycle3"/>
    <dgm:cxn modelId="{67806691-5CC4-4E0E-9250-7185FB64A45E}" type="presOf" srcId="{64110F56-1D03-4F3B-89F0-5D843A9D565E}" destId="{6DDB8409-41EB-489F-87A2-C2E8E7C9615E}" srcOrd="0" destOrd="0" presId="urn:microsoft.com/office/officeart/2005/8/layout/cycle3"/>
    <dgm:cxn modelId="{8E704DBF-C26C-4F18-818E-C453F3092E44}" type="presOf" srcId="{6F865514-9771-43F1-9966-3771986D377B}" destId="{B38CDE64-012D-45FD-9F8E-B9FA5D03948D}" srcOrd="0" destOrd="0" presId="urn:microsoft.com/office/officeart/2005/8/layout/cycle3"/>
    <dgm:cxn modelId="{E2C941AD-F412-43E3-9600-E2FD6341704E}" srcId="{089A3526-41F5-421E-BA25-7247517D91A5}" destId="{6F865514-9771-43F1-9966-3771986D377B}" srcOrd="0" destOrd="0" parTransId="{63F34303-23F8-4923-8AAD-6F738A815D3A}" sibTransId="{64110F56-1D03-4F3B-89F0-5D843A9D565E}"/>
    <dgm:cxn modelId="{CE14476B-DD3A-4047-9F95-3C80FB703EB7}" type="presParOf" srcId="{005133D8-8B35-4524-8231-C4ABA69907BB}" destId="{998EF9DE-3E15-40BF-B6A4-8A11600BFAE1}" srcOrd="0" destOrd="0" presId="urn:microsoft.com/office/officeart/2005/8/layout/cycle3"/>
    <dgm:cxn modelId="{0E20FAEC-4C47-409D-8CED-3540F5FD0E01}" type="presParOf" srcId="{998EF9DE-3E15-40BF-B6A4-8A11600BFAE1}" destId="{B38CDE64-012D-45FD-9F8E-B9FA5D03948D}" srcOrd="0" destOrd="0" presId="urn:microsoft.com/office/officeart/2005/8/layout/cycle3"/>
    <dgm:cxn modelId="{F0389279-D52B-4EA0-8383-883E3AD4A72A}" type="presParOf" srcId="{998EF9DE-3E15-40BF-B6A4-8A11600BFAE1}" destId="{6DDB8409-41EB-489F-87A2-C2E8E7C9615E}" srcOrd="1" destOrd="0" presId="urn:microsoft.com/office/officeart/2005/8/layout/cycle3"/>
    <dgm:cxn modelId="{7488AF06-B6DB-4D71-B242-34142FB740B7}" type="presParOf" srcId="{998EF9DE-3E15-40BF-B6A4-8A11600BFAE1}" destId="{A07AAA60-6377-43EF-AFCC-F67432305F3D}" srcOrd="2" destOrd="0" presId="urn:microsoft.com/office/officeart/2005/8/layout/cycle3"/>
    <dgm:cxn modelId="{13E91C8D-C084-47B5-BC48-D737C5F51351}" type="presParOf" srcId="{998EF9DE-3E15-40BF-B6A4-8A11600BFAE1}" destId="{E0ADC556-E67A-4CC6-B5A3-C52074826544}" srcOrd="3" destOrd="0" presId="urn:microsoft.com/office/officeart/2005/8/layout/cycle3"/>
    <dgm:cxn modelId="{61BF4FB7-2C0D-47E4-AF79-D5E8A9DECDE6}" type="presParOf" srcId="{998EF9DE-3E15-40BF-B6A4-8A11600BFAE1}" destId="{5BCD7C54-B835-41DE-AB70-6C1A0E902C26}" srcOrd="4" destOrd="0" presId="urn:microsoft.com/office/officeart/2005/8/layout/cycle3"/>
    <dgm:cxn modelId="{AE4C0ED8-1F76-4E13-A57E-C5E442BFCE59}" type="presParOf" srcId="{998EF9DE-3E15-40BF-B6A4-8A11600BFAE1}" destId="{62D60FE4-9697-4250-8C98-78D7132BE785}"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8056E3-6028-40B1-90A7-DA641EB637A6}"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44B0B2C-CC71-419A-9C0B-6AB25FB3D81F}">
      <dgm:prSet phldrT="[Text]"/>
      <dgm:spPr/>
      <dgm:t>
        <a:bodyPr/>
        <a:lstStyle/>
        <a:p>
          <a:r>
            <a:rPr lang="en-US" b="1" dirty="0" err="1" smtClean="0"/>
            <a:t>Propogation</a:t>
          </a:r>
          <a:endParaRPr lang="en-US" b="1" dirty="0"/>
        </a:p>
      </dgm:t>
    </dgm:pt>
    <dgm:pt modelId="{B1E83319-4CEE-4D22-8E4A-9F24449B450C}" type="parTrans" cxnId="{5B4EA202-DD5E-4C33-8524-E18AB93FDBA1}">
      <dgm:prSet/>
      <dgm:spPr/>
      <dgm:t>
        <a:bodyPr/>
        <a:lstStyle/>
        <a:p>
          <a:endParaRPr lang="en-US"/>
        </a:p>
      </dgm:t>
    </dgm:pt>
    <dgm:pt modelId="{079D10ED-58AA-4003-BBE5-6A8B20D62A6E}" type="sibTrans" cxnId="{5B4EA202-DD5E-4C33-8524-E18AB93FDBA1}">
      <dgm:prSet/>
      <dgm:spPr>
        <a:solidFill>
          <a:schemeClr val="bg1"/>
        </a:solidFill>
      </dgm:spPr>
      <dgm:t>
        <a:bodyPr/>
        <a:lstStyle/>
        <a:p>
          <a:endParaRPr lang="en-US"/>
        </a:p>
      </dgm:t>
    </dgm:pt>
    <dgm:pt modelId="{CD87C63F-B6B9-46E7-8890-F0AC14601649}">
      <dgm:prSet phldrT="[Text]"/>
      <dgm:spPr/>
      <dgm:t>
        <a:bodyPr/>
        <a:lstStyle/>
        <a:p>
          <a:r>
            <a:rPr lang="en-US" b="1" dirty="0" smtClean="0"/>
            <a:t>Trigger</a:t>
          </a:r>
          <a:endParaRPr lang="en-US" b="1" dirty="0"/>
        </a:p>
      </dgm:t>
    </dgm:pt>
    <dgm:pt modelId="{2235DF1F-4CED-4FB2-9CBF-F15590719B8F}" type="parTrans" cxnId="{AFC46522-E89F-4457-B31E-011C55ADA00D}">
      <dgm:prSet/>
      <dgm:spPr/>
      <dgm:t>
        <a:bodyPr/>
        <a:lstStyle/>
        <a:p>
          <a:endParaRPr lang="en-US"/>
        </a:p>
      </dgm:t>
    </dgm:pt>
    <dgm:pt modelId="{60813DC2-ABB9-4425-97D8-0745FFB92D76}" type="sibTrans" cxnId="{AFC46522-E89F-4457-B31E-011C55ADA00D}">
      <dgm:prSet/>
      <dgm:spPr/>
      <dgm:t>
        <a:bodyPr/>
        <a:lstStyle/>
        <a:p>
          <a:endParaRPr lang="en-US"/>
        </a:p>
      </dgm:t>
    </dgm:pt>
    <dgm:pt modelId="{8863DD07-7217-4C9F-8A21-C1B36F008891}">
      <dgm:prSet phldrT="[Text]"/>
      <dgm:spPr/>
      <dgm:t>
        <a:bodyPr/>
        <a:lstStyle/>
        <a:p>
          <a:r>
            <a:rPr lang="en-US" b="1" dirty="0" smtClean="0"/>
            <a:t>Execution</a:t>
          </a:r>
          <a:endParaRPr lang="en-US" b="1" dirty="0"/>
        </a:p>
      </dgm:t>
    </dgm:pt>
    <dgm:pt modelId="{8A66CB4A-BC8D-40DD-8EB8-97C636322591}" type="parTrans" cxnId="{E0ABAE9E-887F-4B5F-9894-2B05A88EFB6E}">
      <dgm:prSet/>
      <dgm:spPr/>
      <dgm:t>
        <a:bodyPr/>
        <a:lstStyle/>
        <a:p>
          <a:endParaRPr lang="en-US"/>
        </a:p>
      </dgm:t>
    </dgm:pt>
    <dgm:pt modelId="{7FBBDC0C-8018-4FFD-AF57-595686DC89A0}" type="sibTrans" cxnId="{E0ABAE9E-887F-4B5F-9894-2B05A88EFB6E}">
      <dgm:prSet/>
      <dgm:spPr/>
      <dgm:t>
        <a:bodyPr/>
        <a:lstStyle/>
        <a:p>
          <a:endParaRPr lang="en-US"/>
        </a:p>
      </dgm:t>
    </dgm:pt>
    <dgm:pt modelId="{CC170D7E-3169-4131-B958-DF6111B25A9E}">
      <dgm:prSet phldrT="[Text]" custT="1"/>
      <dgm:spPr/>
      <dgm:t>
        <a:bodyPr/>
        <a:lstStyle/>
        <a:p>
          <a:r>
            <a:rPr lang="en-US" sz="1200" dirty="0" smtClean="0"/>
            <a:t>Dormant</a:t>
          </a:r>
          <a:endParaRPr lang="en-US" sz="1200" dirty="0"/>
        </a:p>
      </dgm:t>
    </dgm:pt>
    <dgm:pt modelId="{6A6EB7D5-F1AD-4515-8A06-D77CFD74843F}" type="parTrans" cxnId="{DCADDA94-DCC0-45D4-864B-AD6226B1E727}">
      <dgm:prSet/>
      <dgm:spPr/>
      <dgm:t>
        <a:bodyPr/>
        <a:lstStyle/>
        <a:p>
          <a:endParaRPr lang="en-US"/>
        </a:p>
      </dgm:t>
    </dgm:pt>
    <dgm:pt modelId="{090759D8-7445-4E1F-84C1-FF21FFEB899C}" type="sibTrans" cxnId="{DCADDA94-DCC0-45D4-864B-AD6226B1E727}">
      <dgm:prSet/>
      <dgm:spPr/>
      <dgm:t>
        <a:bodyPr/>
        <a:lstStyle/>
        <a:p>
          <a:endParaRPr lang="en-US"/>
        </a:p>
      </dgm:t>
    </dgm:pt>
    <dgm:pt modelId="{33A39A07-E69C-466F-9BF3-D09D18C6FD61}" type="pres">
      <dgm:prSet presAssocID="{D48056E3-6028-40B1-90A7-DA641EB637A6}" presName="cycle" presStyleCnt="0">
        <dgm:presLayoutVars>
          <dgm:dir/>
          <dgm:resizeHandles val="exact"/>
        </dgm:presLayoutVars>
      </dgm:prSet>
      <dgm:spPr/>
      <dgm:t>
        <a:bodyPr/>
        <a:lstStyle/>
        <a:p>
          <a:endParaRPr lang="en-US"/>
        </a:p>
      </dgm:t>
    </dgm:pt>
    <dgm:pt modelId="{50140B68-3642-49D6-B62F-12C85E0DCAB4}" type="pres">
      <dgm:prSet presAssocID="{B44B0B2C-CC71-419A-9C0B-6AB25FB3D81F}" presName="node" presStyleLbl="node1" presStyleIdx="0" presStyleCnt="4">
        <dgm:presLayoutVars>
          <dgm:bulletEnabled val="1"/>
        </dgm:presLayoutVars>
      </dgm:prSet>
      <dgm:spPr/>
      <dgm:t>
        <a:bodyPr/>
        <a:lstStyle/>
        <a:p>
          <a:endParaRPr lang="en-US"/>
        </a:p>
      </dgm:t>
    </dgm:pt>
    <dgm:pt modelId="{E7C5C9A1-2C9B-4A0F-B4DF-6C083B095900}" type="pres">
      <dgm:prSet presAssocID="{B44B0B2C-CC71-419A-9C0B-6AB25FB3D81F}" presName="spNode" presStyleCnt="0"/>
      <dgm:spPr/>
    </dgm:pt>
    <dgm:pt modelId="{979022FA-20A6-47FF-85BA-26C360DB0F69}" type="pres">
      <dgm:prSet presAssocID="{079D10ED-58AA-4003-BBE5-6A8B20D62A6E}" presName="sibTrans" presStyleLbl="sibTrans1D1" presStyleIdx="0" presStyleCnt="4"/>
      <dgm:spPr/>
      <dgm:t>
        <a:bodyPr/>
        <a:lstStyle/>
        <a:p>
          <a:endParaRPr lang="en-US"/>
        </a:p>
      </dgm:t>
    </dgm:pt>
    <dgm:pt modelId="{A85682D1-C562-4B17-B871-DAE9AB72547C}" type="pres">
      <dgm:prSet presAssocID="{CD87C63F-B6B9-46E7-8890-F0AC14601649}" presName="node" presStyleLbl="node1" presStyleIdx="1" presStyleCnt="4">
        <dgm:presLayoutVars>
          <dgm:bulletEnabled val="1"/>
        </dgm:presLayoutVars>
      </dgm:prSet>
      <dgm:spPr/>
      <dgm:t>
        <a:bodyPr/>
        <a:lstStyle/>
        <a:p>
          <a:endParaRPr lang="en-US"/>
        </a:p>
      </dgm:t>
    </dgm:pt>
    <dgm:pt modelId="{5ADFCCD5-61FC-4D7D-84A1-1177569A6484}" type="pres">
      <dgm:prSet presAssocID="{CD87C63F-B6B9-46E7-8890-F0AC14601649}" presName="spNode" presStyleCnt="0"/>
      <dgm:spPr/>
    </dgm:pt>
    <dgm:pt modelId="{88E92EE1-ABA3-4E16-A805-6BB001222589}" type="pres">
      <dgm:prSet presAssocID="{60813DC2-ABB9-4425-97D8-0745FFB92D76}" presName="sibTrans" presStyleLbl="sibTrans1D1" presStyleIdx="1" presStyleCnt="4"/>
      <dgm:spPr/>
      <dgm:t>
        <a:bodyPr/>
        <a:lstStyle/>
        <a:p>
          <a:endParaRPr lang="en-US"/>
        </a:p>
      </dgm:t>
    </dgm:pt>
    <dgm:pt modelId="{3270CF7B-9391-452A-B565-0AB3B20EB073}" type="pres">
      <dgm:prSet presAssocID="{8863DD07-7217-4C9F-8A21-C1B36F008891}" presName="node" presStyleLbl="node1" presStyleIdx="2" presStyleCnt="4">
        <dgm:presLayoutVars>
          <dgm:bulletEnabled val="1"/>
        </dgm:presLayoutVars>
      </dgm:prSet>
      <dgm:spPr/>
      <dgm:t>
        <a:bodyPr/>
        <a:lstStyle/>
        <a:p>
          <a:endParaRPr lang="en-US"/>
        </a:p>
      </dgm:t>
    </dgm:pt>
    <dgm:pt modelId="{B449E803-8065-45C1-BF99-906E7C38E055}" type="pres">
      <dgm:prSet presAssocID="{8863DD07-7217-4C9F-8A21-C1B36F008891}" presName="spNode" presStyleCnt="0"/>
      <dgm:spPr/>
    </dgm:pt>
    <dgm:pt modelId="{82A81649-3603-4848-A53D-4928C375FF97}" type="pres">
      <dgm:prSet presAssocID="{7FBBDC0C-8018-4FFD-AF57-595686DC89A0}" presName="sibTrans" presStyleLbl="sibTrans1D1" presStyleIdx="2" presStyleCnt="4"/>
      <dgm:spPr/>
      <dgm:t>
        <a:bodyPr/>
        <a:lstStyle/>
        <a:p>
          <a:endParaRPr lang="en-US"/>
        </a:p>
      </dgm:t>
    </dgm:pt>
    <dgm:pt modelId="{97F2A462-D414-40A2-AFFE-3632DE5E3DFD}" type="pres">
      <dgm:prSet presAssocID="{CC170D7E-3169-4131-B958-DF6111B25A9E}" presName="node" presStyleLbl="node1" presStyleIdx="3" presStyleCnt="4">
        <dgm:presLayoutVars>
          <dgm:bulletEnabled val="1"/>
        </dgm:presLayoutVars>
      </dgm:prSet>
      <dgm:spPr/>
      <dgm:t>
        <a:bodyPr/>
        <a:lstStyle/>
        <a:p>
          <a:endParaRPr lang="en-US"/>
        </a:p>
      </dgm:t>
    </dgm:pt>
    <dgm:pt modelId="{DDAA3B45-CCCB-47D3-85E2-8611AE25EC3B}" type="pres">
      <dgm:prSet presAssocID="{CC170D7E-3169-4131-B958-DF6111B25A9E}" presName="spNode" presStyleCnt="0"/>
      <dgm:spPr/>
    </dgm:pt>
    <dgm:pt modelId="{AD5EE1AB-CC9D-4D90-B8D8-9BAAD2D5C3FD}" type="pres">
      <dgm:prSet presAssocID="{090759D8-7445-4E1F-84C1-FF21FFEB899C}" presName="sibTrans" presStyleLbl="sibTrans1D1" presStyleIdx="3" presStyleCnt="4"/>
      <dgm:spPr/>
      <dgm:t>
        <a:bodyPr/>
        <a:lstStyle/>
        <a:p>
          <a:endParaRPr lang="en-US"/>
        </a:p>
      </dgm:t>
    </dgm:pt>
  </dgm:ptLst>
  <dgm:cxnLst>
    <dgm:cxn modelId="{83CEA736-6D2F-45C0-8B24-110F7D8353B3}" type="presOf" srcId="{CC170D7E-3169-4131-B958-DF6111B25A9E}" destId="{97F2A462-D414-40A2-AFFE-3632DE5E3DFD}" srcOrd="0" destOrd="0" presId="urn:microsoft.com/office/officeart/2005/8/layout/cycle5"/>
    <dgm:cxn modelId="{DCADDA94-DCC0-45D4-864B-AD6226B1E727}" srcId="{D48056E3-6028-40B1-90A7-DA641EB637A6}" destId="{CC170D7E-3169-4131-B958-DF6111B25A9E}" srcOrd="3" destOrd="0" parTransId="{6A6EB7D5-F1AD-4515-8A06-D77CFD74843F}" sibTransId="{090759D8-7445-4E1F-84C1-FF21FFEB899C}"/>
    <dgm:cxn modelId="{EEBB242E-AD75-48B1-BE90-6BD8E9A11172}" type="presOf" srcId="{D48056E3-6028-40B1-90A7-DA641EB637A6}" destId="{33A39A07-E69C-466F-9BF3-D09D18C6FD61}" srcOrd="0" destOrd="0" presId="urn:microsoft.com/office/officeart/2005/8/layout/cycle5"/>
    <dgm:cxn modelId="{F500A7A6-EDD0-46BC-8324-1CC0AED3158A}" type="presOf" srcId="{090759D8-7445-4E1F-84C1-FF21FFEB899C}" destId="{AD5EE1AB-CC9D-4D90-B8D8-9BAAD2D5C3FD}" srcOrd="0" destOrd="0" presId="urn:microsoft.com/office/officeart/2005/8/layout/cycle5"/>
    <dgm:cxn modelId="{07741FC6-8BA5-4297-B08E-8BA08A8FE13F}" type="presOf" srcId="{7FBBDC0C-8018-4FFD-AF57-595686DC89A0}" destId="{82A81649-3603-4848-A53D-4928C375FF97}" srcOrd="0" destOrd="0" presId="urn:microsoft.com/office/officeart/2005/8/layout/cycle5"/>
    <dgm:cxn modelId="{F5CEB3E9-6A0C-4822-BB9F-86C310CD3C26}" type="presOf" srcId="{B44B0B2C-CC71-419A-9C0B-6AB25FB3D81F}" destId="{50140B68-3642-49D6-B62F-12C85E0DCAB4}" srcOrd="0" destOrd="0" presId="urn:microsoft.com/office/officeart/2005/8/layout/cycle5"/>
    <dgm:cxn modelId="{96EBC781-2993-4C41-82C4-5B82DD69BAB4}" type="presOf" srcId="{CD87C63F-B6B9-46E7-8890-F0AC14601649}" destId="{A85682D1-C562-4B17-B871-DAE9AB72547C}" srcOrd="0" destOrd="0" presId="urn:microsoft.com/office/officeart/2005/8/layout/cycle5"/>
    <dgm:cxn modelId="{AFC46522-E89F-4457-B31E-011C55ADA00D}" srcId="{D48056E3-6028-40B1-90A7-DA641EB637A6}" destId="{CD87C63F-B6B9-46E7-8890-F0AC14601649}" srcOrd="1" destOrd="0" parTransId="{2235DF1F-4CED-4FB2-9CBF-F15590719B8F}" sibTransId="{60813DC2-ABB9-4425-97D8-0745FFB92D76}"/>
    <dgm:cxn modelId="{CA4BD8BF-0FB7-498D-8B99-A3A9E8ECE479}" type="presOf" srcId="{60813DC2-ABB9-4425-97D8-0745FFB92D76}" destId="{88E92EE1-ABA3-4E16-A805-6BB001222589}" srcOrd="0" destOrd="0" presId="urn:microsoft.com/office/officeart/2005/8/layout/cycle5"/>
    <dgm:cxn modelId="{E0ABAE9E-887F-4B5F-9894-2B05A88EFB6E}" srcId="{D48056E3-6028-40B1-90A7-DA641EB637A6}" destId="{8863DD07-7217-4C9F-8A21-C1B36F008891}" srcOrd="2" destOrd="0" parTransId="{8A66CB4A-BC8D-40DD-8EB8-97C636322591}" sibTransId="{7FBBDC0C-8018-4FFD-AF57-595686DC89A0}"/>
    <dgm:cxn modelId="{5B4EA202-DD5E-4C33-8524-E18AB93FDBA1}" srcId="{D48056E3-6028-40B1-90A7-DA641EB637A6}" destId="{B44B0B2C-CC71-419A-9C0B-6AB25FB3D81F}" srcOrd="0" destOrd="0" parTransId="{B1E83319-4CEE-4D22-8E4A-9F24449B450C}" sibTransId="{079D10ED-58AA-4003-BBE5-6A8B20D62A6E}"/>
    <dgm:cxn modelId="{74EFEF0E-59BD-491F-B02C-B1C52EA178DC}" type="presOf" srcId="{8863DD07-7217-4C9F-8A21-C1B36F008891}" destId="{3270CF7B-9391-452A-B565-0AB3B20EB073}" srcOrd="0" destOrd="0" presId="urn:microsoft.com/office/officeart/2005/8/layout/cycle5"/>
    <dgm:cxn modelId="{0C8E0A0F-5169-449A-BBA3-1B4DEED3B1F2}" type="presOf" srcId="{079D10ED-58AA-4003-BBE5-6A8B20D62A6E}" destId="{979022FA-20A6-47FF-85BA-26C360DB0F69}" srcOrd="0" destOrd="0" presId="urn:microsoft.com/office/officeart/2005/8/layout/cycle5"/>
    <dgm:cxn modelId="{716DC47D-44B5-4693-9270-D1E9B9AC6FD2}" type="presParOf" srcId="{33A39A07-E69C-466F-9BF3-D09D18C6FD61}" destId="{50140B68-3642-49D6-B62F-12C85E0DCAB4}" srcOrd="0" destOrd="0" presId="urn:microsoft.com/office/officeart/2005/8/layout/cycle5"/>
    <dgm:cxn modelId="{503578D6-DB54-4E83-8D8F-0609FEA71C44}" type="presParOf" srcId="{33A39A07-E69C-466F-9BF3-D09D18C6FD61}" destId="{E7C5C9A1-2C9B-4A0F-B4DF-6C083B095900}" srcOrd="1" destOrd="0" presId="urn:microsoft.com/office/officeart/2005/8/layout/cycle5"/>
    <dgm:cxn modelId="{F1867DAF-2B9E-4C9B-85FE-2A7B0023D9EF}" type="presParOf" srcId="{33A39A07-E69C-466F-9BF3-D09D18C6FD61}" destId="{979022FA-20A6-47FF-85BA-26C360DB0F69}" srcOrd="2" destOrd="0" presId="urn:microsoft.com/office/officeart/2005/8/layout/cycle5"/>
    <dgm:cxn modelId="{4D72C776-BA4B-4533-AAF2-40EBDD3175ED}" type="presParOf" srcId="{33A39A07-E69C-466F-9BF3-D09D18C6FD61}" destId="{A85682D1-C562-4B17-B871-DAE9AB72547C}" srcOrd="3" destOrd="0" presId="urn:microsoft.com/office/officeart/2005/8/layout/cycle5"/>
    <dgm:cxn modelId="{C234E541-8FF7-4BFD-AA34-13C53B1BAD1C}" type="presParOf" srcId="{33A39A07-E69C-466F-9BF3-D09D18C6FD61}" destId="{5ADFCCD5-61FC-4D7D-84A1-1177569A6484}" srcOrd="4" destOrd="0" presId="urn:microsoft.com/office/officeart/2005/8/layout/cycle5"/>
    <dgm:cxn modelId="{1E15D80C-42D8-447B-A675-497B8A35D69A}" type="presParOf" srcId="{33A39A07-E69C-466F-9BF3-D09D18C6FD61}" destId="{88E92EE1-ABA3-4E16-A805-6BB001222589}" srcOrd="5" destOrd="0" presId="urn:microsoft.com/office/officeart/2005/8/layout/cycle5"/>
    <dgm:cxn modelId="{92CE6789-9572-4EFF-BF26-89B1E4BD518F}" type="presParOf" srcId="{33A39A07-E69C-466F-9BF3-D09D18C6FD61}" destId="{3270CF7B-9391-452A-B565-0AB3B20EB073}" srcOrd="6" destOrd="0" presId="urn:microsoft.com/office/officeart/2005/8/layout/cycle5"/>
    <dgm:cxn modelId="{17DCA0CB-A9C2-4AFC-8F1B-5710F241C7FC}" type="presParOf" srcId="{33A39A07-E69C-466F-9BF3-D09D18C6FD61}" destId="{B449E803-8065-45C1-BF99-906E7C38E055}" srcOrd="7" destOrd="0" presId="urn:microsoft.com/office/officeart/2005/8/layout/cycle5"/>
    <dgm:cxn modelId="{5D531ED0-EEE8-41E6-A70A-9084790BBE2C}" type="presParOf" srcId="{33A39A07-E69C-466F-9BF3-D09D18C6FD61}" destId="{82A81649-3603-4848-A53D-4928C375FF97}" srcOrd="8" destOrd="0" presId="urn:microsoft.com/office/officeart/2005/8/layout/cycle5"/>
    <dgm:cxn modelId="{4ACE0086-E065-4F7D-B211-6706811DD52F}" type="presParOf" srcId="{33A39A07-E69C-466F-9BF3-D09D18C6FD61}" destId="{97F2A462-D414-40A2-AFFE-3632DE5E3DFD}" srcOrd="9" destOrd="0" presId="urn:microsoft.com/office/officeart/2005/8/layout/cycle5"/>
    <dgm:cxn modelId="{0A3ECEB7-B7FA-4CEE-9886-8F7BCB9AFA64}" type="presParOf" srcId="{33A39A07-E69C-466F-9BF3-D09D18C6FD61}" destId="{DDAA3B45-CCCB-47D3-85E2-8611AE25EC3B}" srcOrd="10" destOrd="0" presId="urn:microsoft.com/office/officeart/2005/8/layout/cycle5"/>
    <dgm:cxn modelId="{4F4108A9-A1A2-4DF0-B81A-47B8AE5F51AD}" type="presParOf" srcId="{33A39A07-E69C-466F-9BF3-D09D18C6FD61}" destId="{AD5EE1AB-CC9D-4D90-B8D8-9BAAD2D5C3FD}"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B8409-41EB-489F-87A2-C2E8E7C9615E}">
      <dsp:nvSpPr>
        <dsp:cNvPr id="0" name=""/>
        <dsp:cNvSpPr/>
      </dsp:nvSpPr>
      <dsp:spPr>
        <a:xfrm>
          <a:off x="997786" y="-49583"/>
          <a:ext cx="3602057" cy="3602057"/>
        </a:xfrm>
        <a:prstGeom prst="circularArrow">
          <a:avLst>
            <a:gd name="adj1" fmla="val 5544"/>
            <a:gd name="adj2" fmla="val 330680"/>
            <a:gd name="adj3" fmla="val 13836865"/>
            <a:gd name="adj4" fmla="val 17348987"/>
            <a:gd name="adj5" fmla="val 5757"/>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38CDE64-012D-45FD-9F8E-B9FA5D03948D}">
      <dsp:nvSpPr>
        <dsp:cNvPr id="0" name=""/>
        <dsp:cNvSpPr/>
      </dsp:nvSpPr>
      <dsp:spPr>
        <a:xfrm>
          <a:off x="1917648" y="641"/>
          <a:ext cx="1642170" cy="82108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Arial Black" panose="020B0A04020102020204" pitchFamily="34" charset="0"/>
            </a:rPr>
            <a:t>Criminals</a:t>
          </a:r>
          <a:endParaRPr lang="en-US" sz="1800" b="1" kern="1200" dirty="0">
            <a:latin typeface="Arial Black" panose="020B0A04020102020204" pitchFamily="34" charset="0"/>
          </a:endParaRPr>
        </a:p>
      </dsp:txBody>
      <dsp:txXfrm>
        <a:off x="1957730" y="40723"/>
        <a:ext cx="1562006" cy="740921"/>
      </dsp:txXfrm>
    </dsp:sp>
    <dsp:sp modelId="{A07AAA60-6377-43EF-AFCC-F67432305F3D}">
      <dsp:nvSpPr>
        <dsp:cNvPr id="0" name=""/>
        <dsp:cNvSpPr/>
      </dsp:nvSpPr>
      <dsp:spPr>
        <a:xfrm>
          <a:off x="3378527" y="1062031"/>
          <a:ext cx="1642170" cy="82108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Black" panose="020B0A04020102020204" pitchFamily="34" charset="0"/>
            </a:rPr>
            <a:t>Organized</a:t>
          </a:r>
        </a:p>
        <a:p>
          <a:pPr lvl="0" algn="ctr" defTabSz="711200">
            <a:lnSpc>
              <a:spcPct val="90000"/>
            </a:lnSpc>
            <a:spcBef>
              <a:spcPct val="0"/>
            </a:spcBef>
            <a:spcAft>
              <a:spcPct val="35000"/>
            </a:spcAft>
          </a:pPr>
          <a:r>
            <a:rPr lang="en-US" sz="1600" b="1" kern="1200" dirty="0" smtClean="0">
              <a:latin typeface="Arial Black" panose="020B0A04020102020204" pitchFamily="34" charset="0"/>
            </a:rPr>
            <a:t>Crime</a:t>
          </a:r>
          <a:endParaRPr lang="en-US" sz="1600" b="1" kern="1200" dirty="0">
            <a:latin typeface="Arial Black" panose="020B0A04020102020204" pitchFamily="34" charset="0"/>
          </a:endParaRPr>
        </a:p>
      </dsp:txBody>
      <dsp:txXfrm>
        <a:off x="3418609" y="1102113"/>
        <a:ext cx="1562006" cy="740921"/>
      </dsp:txXfrm>
    </dsp:sp>
    <dsp:sp modelId="{E0ADC556-E67A-4CC6-B5A3-C52074826544}">
      <dsp:nvSpPr>
        <dsp:cNvPr id="0" name=""/>
        <dsp:cNvSpPr/>
      </dsp:nvSpPr>
      <dsp:spPr>
        <a:xfrm>
          <a:off x="3373172" y="2668872"/>
          <a:ext cx="1642170" cy="82108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b="1" i="0" u="none" kern="1200" dirty="0" smtClean="0">
              <a:latin typeface="Arial Black" panose="020B0A04020102020204" pitchFamily="34" charset="0"/>
            </a:rPr>
            <a:t>Organizations that sell their services to companies and nations</a:t>
          </a:r>
          <a:endParaRPr lang="en-US" sz="1100" b="1" i="0" u="none" kern="1200" dirty="0">
            <a:latin typeface="Arial Black" panose="020B0A04020102020204" pitchFamily="34" charset="0"/>
          </a:endParaRPr>
        </a:p>
      </dsp:txBody>
      <dsp:txXfrm>
        <a:off x="3413254" y="2708954"/>
        <a:ext cx="1562006" cy="740921"/>
      </dsp:txXfrm>
    </dsp:sp>
    <dsp:sp modelId="{5BCD7C54-B835-41DE-AB70-6C1A0E902C26}">
      <dsp:nvSpPr>
        <dsp:cNvPr id="0" name=""/>
        <dsp:cNvSpPr/>
      </dsp:nvSpPr>
      <dsp:spPr>
        <a:xfrm>
          <a:off x="845363" y="2779400"/>
          <a:ext cx="1642170" cy="82108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latin typeface="Arial Black" panose="020B0A04020102020204" pitchFamily="34" charset="0"/>
            </a:rPr>
            <a:t>National government agencies</a:t>
          </a:r>
          <a:endParaRPr lang="en-US" sz="1600" kern="1200" dirty="0">
            <a:solidFill>
              <a:schemeClr val="bg1"/>
            </a:solidFill>
            <a:latin typeface="Arial Black" panose="020B0A04020102020204" pitchFamily="34" charset="0"/>
          </a:endParaRPr>
        </a:p>
      </dsp:txBody>
      <dsp:txXfrm>
        <a:off x="885445" y="2819482"/>
        <a:ext cx="1562006" cy="740921"/>
      </dsp:txXfrm>
    </dsp:sp>
    <dsp:sp modelId="{62D60FE4-9697-4250-8C98-78D7132BE785}">
      <dsp:nvSpPr>
        <dsp:cNvPr id="0" name=""/>
        <dsp:cNvSpPr/>
      </dsp:nvSpPr>
      <dsp:spPr>
        <a:xfrm>
          <a:off x="845367" y="1171018"/>
          <a:ext cx="1642170" cy="82108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smtClean="0">
              <a:latin typeface="Arial Black" panose="020B0A04020102020204" pitchFamily="34" charset="0"/>
            </a:rPr>
            <a:t>Politicallay</a:t>
          </a:r>
          <a:r>
            <a:rPr lang="en-US" sz="1600" kern="1200" dirty="0" smtClean="0">
              <a:latin typeface="Arial Black" panose="020B0A04020102020204" pitchFamily="34" charset="0"/>
            </a:rPr>
            <a:t> motivated attackers</a:t>
          </a:r>
          <a:endParaRPr lang="en-US" sz="1600" kern="1200" dirty="0">
            <a:latin typeface="Arial Black" panose="020B0A04020102020204" pitchFamily="34" charset="0"/>
          </a:endParaRPr>
        </a:p>
      </dsp:txBody>
      <dsp:txXfrm>
        <a:off x="885449" y="1211100"/>
        <a:ext cx="1562006" cy="740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40B68-3642-49D6-B62F-12C85E0DCAB4}">
      <dsp:nvSpPr>
        <dsp:cNvPr id="0" name=""/>
        <dsp:cNvSpPr/>
      </dsp:nvSpPr>
      <dsp:spPr>
        <a:xfrm>
          <a:off x="1185267" y="447"/>
          <a:ext cx="982265" cy="6384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err="1" smtClean="0"/>
            <a:t>Propogation</a:t>
          </a:r>
          <a:endParaRPr lang="en-US" sz="1200" b="1" kern="1200" dirty="0"/>
        </a:p>
      </dsp:txBody>
      <dsp:txXfrm>
        <a:off x="1216435" y="31615"/>
        <a:ext cx="919929" cy="576136"/>
      </dsp:txXfrm>
    </dsp:sp>
    <dsp:sp modelId="{979022FA-20A6-47FF-85BA-26C360DB0F69}">
      <dsp:nvSpPr>
        <dsp:cNvPr id="0" name=""/>
        <dsp:cNvSpPr/>
      </dsp:nvSpPr>
      <dsp:spPr>
        <a:xfrm>
          <a:off x="620363" y="319683"/>
          <a:ext cx="2112072" cy="2112072"/>
        </a:xfrm>
        <a:custGeom>
          <a:avLst/>
          <a:gdLst/>
          <a:ahLst/>
          <a:cxnLst/>
          <a:rect l="0" t="0" r="0" b="0"/>
          <a:pathLst>
            <a:path>
              <a:moveTo>
                <a:pt x="1683122" y="206344"/>
              </a:moveTo>
              <a:arcTo wR="1056036" hR="1056036" stAng="18385676" swAng="16358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85682D1-C562-4B17-B871-DAE9AB72547C}">
      <dsp:nvSpPr>
        <dsp:cNvPr id="0" name=""/>
        <dsp:cNvSpPr/>
      </dsp:nvSpPr>
      <dsp:spPr>
        <a:xfrm>
          <a:off x="2241303" y="1056483"/>
          <a:ext cx="982265" cy="6384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Trigger</a:t>
          </a:r>
          <a:endParaRPr lang="en-US" sz="1200" b="1" kern="1200" dirty="0"/>
        </a:p>
      </dsp:txBody>
      <dsp:txXfrm>
        <a:off x="2272471" y="1087651"/>
        <a:ext cx="919929" cy="576136"/>
      </dsp:txXfrm>
    </dsp:sp>
    <dsp:sp modelId="{88E92EE1-ABA3-4E16-A805-6BB001222589}">
      <dsp:nvSpPr>
        <dsp:cNvPr id="0" name=""/>
        <dsp:cNvSpPr/>
      </dsp:nvSpPr>
      <dsp:spPr>
        <a:xfrm>
          <a:off x="620363" y="319683"/>
          <a:ext cx="2112072" cy="2112072"/>
        </a:xfrm>
        <a:custGeom>
          <a:avLst/>
          <a:gdLst/>
          <a:ahLst/>
          <a:cxnLst/>
          <a:rect l="0" t="0" r="0" b="0"/>
          <a:pathLst>
            <a:path>
              <a:moveTo>
                <a:pt x="2002687" y="1524078"/>
              </a:moveTo>
              <a:arcTo wR="1056036" hR="1056036" stAng="1578520" swAng="16358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270CF7B-9391-452A-B565-0AB3B20EB073}">
      <dsp:nvSpPr>
        <dsp:cNvPr id="0" name=""/>
        <dsp:cNvSpPr/>
      </dsp:nvSpPr>
      <dsp:spPr>
        <a:xfrm>
          <a:off x="1185267" y="2112519"/>
          <a:ext cx="982265" cy="6384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Execution</a:t>
          </a:r>
          <a:endParaRPr lang="en-US" sz="1200" b="1" kern="1200" dirty="0"/>
        </a:p>
      </dsp:txBody>
      <dsp:txXfrm>
        <a:off x="1216435" y="2143687"/>
        <a:ext cx="919929" cy="576136"/>
      </dsp:txXfrm>
    </dsp:sp>
    <dsp:sp modelId="{82A81649-3603-4848-A53D-4928C375FF97}">
      <dsp:nvSpPr>
        <dsp:cNvPr id="0" name=""/>
        <dsp:cNvSpPr/>
      </dsp:nvSpPr>
      <dsp:spPr>
        <a:xfrm>
          <a:off x="620363" y="319683"/>
          <a:ext cx="2112072" cy="2112072"/>
        </a:xfrm>
        <a:custGeom>
          <a:avLst/>
          <a:gdLst/>
          <a:ahLst/>
          <a:cxnLst/>
          <a:rect l="0" t="0" r="0" b="0"/>
          <a:pathLst>
            <a:path>
              <a:moveTo>
                <a:pt x="428949" y="1905727"/>
              </a:moveTo>
              <a:arcTo wR="1056036" hR="1056036" stAng="7585676" swAng="16358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7F2A462-D414-40A2-AFFE-3632DE5E3DFD}">
      <dsp:nvSpPr>
        <dsp:cNvPr id="0" name=""/>
        <dsp:cNvSpPr/>
      </dsp:nvSpPr>
      <dsp:spPr>
        <a:xfrm>
          <a:off x="129231" y="1056483"/>
          <a:ext cx="982265" cy="6384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Dormant</a:t>
          </a:r>
          <a:endParaRPr lang="en-US" sz="1200" kern="1200" dirty="0"/>
        </a:p>
      </dsp:txBody>
      <dsp:txXfrm>
        <a:off x="160399" y="1087651"/>
        <a:ext cx="919929" cy="576136"/>
      </dsp:txXfrm>
    </dsp:sp>
    <dsp:sp modelId="{AD5EE1AB-CC9D-4D90-B8D8-9BAAD2D5C3FD}">
      <dsp:nvSpPr>
        <dsp:cNvPr id="0" name=""/>
        <dsp:cNvSpPr/>
      </dsp:nvSpPr>
      <dsp:spPr>
        <a:xfrm>
          <a:off x="620363" y="319683"/>
          <a:ext cx="2112072" cy="2112072"/>
        </a:xfrm>
        <a:custGeom>
          <a:avLst/>
          <a:gdLst/>
          <a:ahLst/>
          <a:cxnLst/>
          <a:rect l="0" t="0" r="0" b="0"/>
          <a:pathLst>
            <a:path>
              <a:moveTo>
                <a:pt x="109384" y="587993"/>
              </a:moveTo>
              <a:arcTo wR="1056036" hR="1056036" stAng="12378520" swAng="163580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51B37-F0E4-4004-ADDB-EFDB99A8D56B}"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D695F-0A28-4FCA-9377-F7A1C3C78BC8}" type="slidenum">
              <a:rPr lang="en-US" smtClean="0"/>
              <a:t>‹#›</a:t>
            </a:fld>
            <a:endParaRPr lang="en-US"/>
          </a:p>
        </p:txBody>
      </p:sp>
    </p:spTree>
    <p:extLst>
      <p:ext uri="{BB962C8B-B14F-4D97-AF65-F5344CB8AC3E}">
        <p14:creationId xmlns:p14="http://schemas.microsoft.com/office/powerpoint/2010/main" val="386303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C89A3F-574B-40F1-940E-FD21D4D6B46B}" type="datetime1">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155498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59D483-604E-481D-B0B4-B801F37233FD}" type="datetime1">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293328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049CC-5408-4EE1-AD58-E85325F82455}" type="datetime1">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262672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5625CB-AF49-437B-BD38-FE4F25C014FE}" type="datetime1">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7" name="Oval 6"/>
          <p:cNvSpPr/>
          <p:nvPr userDrawn="1"/>
        </p:nvSpPr>
        <p:spPr>
          <a:xfrm>
            <a:off x="11469189" y="6017624"/>
            <a:ext cx="539930" cy="539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469189" y="6105026"/>
            <a:ext cx="487681" cy="365125"/>
          </a:xfrm>
        </p:spPr>
        <p:txBody>
          <a:bodyPr/>
          <a:lstStyle>
            <a:lvl1pPr>
              <a:defRPr sz="1600">
                <a:solidFill>
                  <a:schemeClr val="tx1">
                    <a:lumMod val="95000"/>
                    <a:lumOff val="5000"/>
                  </a:schemeClr>
                </a:solidFill>
                <a:latin typeface="Arial Black" panose="020B0A04020102020204" pitchFamily="34" charset="0"/>
              </a:defRPr>
            </a:lvl1pPr>
          </a:lstStyle>
          <a:p>
            <a:fld id="{9530C398-067E-418C-82ED-70AD89047961}" type="slidenum">
              <a:rPr lang="en-US" smtClean="0"/>
              <a:pPr/>
              <a:t>‹#›</a:t>
            </a:fld>
            <a:endParaRPr lang="en-US" dirty="0"/>
          </a:p>
        </p:txBody>
      </p:sp>
    </p:spTree>
    <p:extLst>
      <p:ext uri="{BB962C8B-B14F-4D97-AF65-F5344CB8AC3E}">
        <p14:creationId xmlns:p14="http://schemas.microsoft.com/office/powerpoint/2010/main" val="239952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36D469F-CD3F-4CB6-821E-9B63CA058651}" type="datetime1">
              <a:rPr lang="en-US" smtClean="0"/>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53194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7E365-B324-4E96-BBC4-CB79B3D45A18}" type="datetime1">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3551382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C6410E-8276-45EC-805C-347456FA11D4}" type="datetime1">
              <a:rPr lang="en-US" smtClean="0"/>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72521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B8A5D-760B-4298-876A-78EF72ABF6A7}" type="datetime1">
              <a:rPr lang="en-US" smtClean="0"/>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391472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D26B0-E64B-4FA5-A1B0-D15A0B9B3B2C}" type="datetime1">
              <a:rPr lang="en-US" smtClean="0"/>
              <a:t>4/27/2021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89244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065AE4-8B2A-481E-B9F1-D7B3BD820A3A}" type="datetime1">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132175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6A418-D9CB-49A7-B6B5-6122E558253D}" type="datetime1">
              <a:rPr lang="en-US" smtClean="0"/>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0C398-067E-418C-82ED-70AD89047961}" type="slidenum">
              <a:rPr lang="en-US" smtClean="0"/>
              <a:t>‹#›</a:t>
            </a:fld>
            <a:endParaRPr lang="en-US"/>
          </a:p>
        </p:txBody>
      </p:sp>
    </p:spTree>
    <p:extLst>
      <p:ext uri="{BB962C8B-B14F-4D97-AF65-F5344CB8AC3E}">
        <p14:creationId xmlns:p14="http://schemas.microsoft.com/office/powerpoint/2010/main" val="5174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8BC32-C484-44CF-9859-C251CBCAB8CF}" type="datetime1">
              <a:rPr lang="en-US" smtClean="0"/>
              <a:t>4/27/2021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0C398-067E-418C-82ED-70AD89047961}" type="slidenum">
              <a:rPr lang="en-US" smtClean="0"/>
              <a:t>‹#›</a:t>
            </a:fld>
            <a:endParaRPr lang="en-US"/>
          </a:p>
        </p:txBody>
      </p:sp>
    </p:spTree>
    <p:extLst>
      <p:ext uri="{BB962C8B-B14F-4D97-AF65-F5344CB8AC3E}">
        <p14:creationId xmlns:p14="http://schemas.microsoft.com/office/powerpoint/2010/main" val="1029397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Rectangle 8"/>
          <p:cNvSpPr/>
          <p:nvPr/>
        </p:nvSpPr>
        <p:spPr>
          <a:xfrm>
            <a:off x="320565" y="0"/>
            <a:ext cx="7018284" cy="2669962"/>
          </a:xfrm>
          <a:prstGeom prst="rect">
            <a:avLst/>
          </a:prstGeom>
        </p:spPr>
        <p:txBody>
          <a:bodyPr wrap="square">
            <a:spAutoFit/>
          </a:bodyPr>
          <a:lstStyle/>
          <a:p>
            <a:pPr>
              <a:lnSpc>
                <a:spcPts val="6737"/>
              </a:lnSpc>
            </a:pPr>
            <a:r>
              <a:rPr lang="en-US" sz="4400" spc="507" dirty="0" smtClean="0">
                <a:solidFill>
                  <a:srgbClr val="545454"/>
                </a:solidFill>
                <a:latin typeface="Bebas Neue"/>
              </a:rPr>
              <a:t>Presenta</a:t>
            </a:r>
            <a:r>
              <a:rPr lang="en-US" sz="4400" spc="507" dirty="0" smtClean="0">
                <a:solidFill>
                  <a:srgbClr val="A5D4FF"/>
                </a:solidFill>
                <a:latin typeface="Bebas Neue"/>
              </a:rPr>
              <a:t>tion</a:t>
            </a:r>
            <a:r>
              <a:rPr lang="en-US" sz="6000" spc="507" dirty="0" smtClean="0">
                <a:solidFill>
                  <a:srgbClr val="A5D4FF"/>
                </a:solidFill>
                <a:latin typeface="Bebas Neue"/>
              </a:rPr>
              <a:t> </a:t>
            </a:r>
          </a:p>
          <a:p>
            <a:pPr>
              <a:lnSpc>
                <a:spcPts val="6737"/>
              </a:lnSpc>
            </a:pPr>
            <a:r>
              <a:rPr lang="en-US" sz="3600" spc="507" dirty="0" smtClean="0">
                <a:solidFill>
                  <a:srgbClr val="545454"/>
                </a:solidFill>
                <a:latin typeface="Bebas Neue"/>
              </a:rPr>
              <a:t>ON</a:t>
            </a:r>
            <a:r>
              <a:rPr lang="en-US" sz="3600" spc="507" dirty="0" smtClean="0">
                <a:solidFill>
                  <a:srgbClr val="A5D4FF"/>
                </a:solidFill>
                <a:latin typeface="Bebas Neue"/>
              </a:rPr>
              <a:t> </a:t>
            </a:r>
          </a:p>
          <a:p>
            <a:pPr>
              <a:lnSpc>
                <a:spcPts val="6737"/>
              </a:lnSpc>
            </a:pPr>
            <a:r>
              <a:rPr lang="en-US" sz="4400" spc="507" dirty="0" smtClean="0">
                <a:solidFill>
                  <a:srgbClr val="545454"/>
                </a:solidFill>
                <a:latin typeface="Bebas Neue"/>
              </a:rPr>
              <a:t>MALICIO</a:t>
            </a:r>
            <a:r>
              <a:rPr lang="en-US" sz="4400" spc="507" dirty="0" smtClean="0">
                <a:solidFill>
                  <a:srgbClr val="A5D4FF"/>
                </a:solidFill>
                <a:latin typeface="Bebas Neue"/>
              </a:rPr>
              <a:t>US</a:t>
            </a:r>
            <a:r>
              <a:rPr lang="en-US" sz="4400" spc="507" dirty="0">
                <a:solidFill>
                  <a:srgbClr val="545454"/>
                </a:solidFill>
                <a:latin typeface="Bebas Neue"/>
              </a:rPr>
              <a:t> </a:t>
            </a:r>
            <a:r>
              <a:rPr lang="en-US" sz="2800" spc="507" dirty="0" smtClean="0">
                <a:solidFill>
                  <a:srgbClr val="A5D4FF"/>
                </a:solidFill>
                <a:latin typeface="Bebas Neue"/>
              </a:rPr>
              <a:t>SOFTWARE</a:t>
            </a:r>
            <a:endParaRPr lang="en-US" sz="2800" spc="507" dirty="0">
              <a:solidFill>
                <a:srgbClr val="A5D4FF"/>
              </a:solidFill>
              <a:latin typeface="Bebas Neue"/>
            </a:endParaRPr>
          </a:p>
        </p:txBody>
      </p:sp>
      <p:sp>
        <p:nvSpPr>
          <p:cNvPr id="10" name="Rectangle 9"/>
          <p:cNvSpPr/>
          <p:nvPr/>
        </p:nvSpPr>
        <p:spPr>
          <a:xfrm>
            <a:off x="7338849" y="4210607"/>
            <a:ext cx="6096000" cy="2031325"/>
          </a:xfrm>
          <a:prstGeom prst="rect">
            <a:avLst/>
          </a:prstGeom>
        </p:spPr>
        <p:txBody>
          <a:bodyPr>
            <a:spAutoFit/>
          </a:bodyPr>
          <a:lstStyle/>
          <a:p>
            <a:r>
              <a:rPr lang="en-US" sz="3600" b="1" dirty="0" smtClean="0">
                <a:solidFill>
                  <a:srgbClr val="A5D4FF"/>
                </a:solidFill>
                <a:latin typeface="Bebas Neue"/>
              </a:rPr>
              <a:t>PRESENTED TO</a:t>
            </a:r>
          </a:p>
          <a:p>
            <a:endParaRPr lang="en-US" dirty="0" smtClean="0">
              <a:solidFill>
                <a:srgbClr val="A5D4FF"/>
              </a:solidFill>
            </a:endParaRPr>
          </a:p>
          <a:p>
            <a:r>
              <a:rPr lang="en-US" b="1" dirty="0" err="1">
                <a:solidFill>
                  <a:srgbClr val="A5D4FF"/>
                </a:solidFill>
              </a:rPr>
              <a:t>Falguni</a:t>
            </a:r>
            <a:r>
              <a:rPr lang="en-US" b="1" dirty="0">
                <a:solidFill>
                  <a:srgbClr val="A5D4FF"/>
                </a:solidFill>
              </a:rPr>
              <a:t> Roy</a:t>
            </a:r>
          </a:p>
          <a:p>
            <a:r>
              <a:rPr lang="en-US" b="1" dirty="0">
                <a:solidFill>
                  <a:srgbClr val="A5D4FF"/>
                </a:solidFill>
              </a:rPr>
              <a:t>ASSISTANT PROFESSOR</a:t>
            </a:r>
          </a:p>
          <a:p>
            <a:r>
              <a:rPr lang="en-US" b="1" dirty="0">
                <a:solidFill>
                  <a:srgbClr val="A5D4FF"/>
                </a:solidFill>
              </a:rPr>
              <a:t>INSTITUTE OF INFORMATION TECHNOLOGY</a:t>
            </a:r>
          </a:p>
          <a:p>
            <a:r>
              <a:rPr lang="en-US" b="1" dirty="0">
                <a:solidFill>
                  <a:srgbClr val="A5D4FF"/>
                </a:solidFill>
              </a:rPr>
              <a:t>NOAKHALI SCIENCE &amp; TECHNOLOGY UNIVERSITY</a:t>
            </a:r>
          </a:p>
        </p:txBody>
      </p:sp>
    </p:spTree>
    <p:extLst>
      <p:ext uri="{BB962C8B-B14F-4D97-AF65-F5344CB8AC3E}">
        <p14:creationId xmlns:p14="http://schemas.microsoft.com/office/powerpoint/2010/main" val="1003789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7" name="Rectangle 6"/>
          <p:cNvSpPr/>
          <p:nvPr/>
        </p:nvSpPr>
        <p:spPr>
          <a:xfrm>
            <a:off x="3737987" y="693337"/>
            <a:ext cx="8129116" cy="5816977"/>
          </a:xfrm>
          <a:prstGeom prst="rect">
            <a:avLst/>
          </a:prstGeom>
        </p:spPr>
        <p:txBody>
          <a:bodyPr wrap="square">
            <a:spAutoFit/>
          </a:bodyPr>
          <a:lstStyle/>
          <a:p>
            <a:endParaRPr lang="en-US" dirty="0" smtClean="0">
              <a:solidFill>
                <a:schemeClr val="bg1"/>
              </a:solidFill>
              <a:latin typeface="Arial Black" panose="020B0A04020102020204" pitchFamily="34" charset="0"/>
            </a:endParaRPr>
          </a:p>
          <a:p>
            <a:r>
              <a:rPr lang="en-US" sz="4000" dirty="0" smtClean="0">
                <a:solidFill>
                  <a:srgbClr val="A5D4FF"/>
                </a:solidFill>
                <a:latin typeface="Arial" panose="020B0604020202020204" pitchFamily="34" charset="0"/>
                <a:cs typeface="Arial" panose="020B0604020202020204" pitchFamily="34" charset="0"/>
              </a:rPr>
              <a:t>Advance: </a:t>
            </a:r>
            <a:r>
              <a:rPr lang="en-US" dirty="0" smtClean="0">
                <a:solidFill>
                  <a:schemeClr val="bg1"/>
                </a:solidFill>
                <a:latin typeface="Arial Black" panose="020B0A04020102020204" pitchFamily="34" charset="0"/>
              </a:rPr>
              <a:t>Use by the attackers of a wide variety of intrusion   technologies and malware, including the development of custom malware if required.</a:t>
            </a:r>
          </a:p>
          <a:p>
            <a:endParaRPr lang="en-US" dirty="0">
              <a:solidFill>
                <a:schemeClr val="bg1"/>
              </a:solidFill>
              <a:latin typeface="Arial Black" panose="020B0A04020102020204" pitchFamily="34" charset="0"/>
            </a:endParaRPr>
          </a:p>
          <a:p>
            <a:r>
              <a:rPr lang="en-US" sz="4000" b="1" dirty="0" smtClean="0">
                <a:solidFill>
                  <a:srgbClr val="A5D4FF"/>
                </a:solidFill>
                <a:latin typeface="Arial" panose="020B0604020202020204" pitchFamily="34" charset="0"/>
                <a:cs typeface="Arial" panose="020B0604020202020204" pitchFamily="34" charset="0"/>
              </a:rPr>
              <a:t>Persistent</a:t>
            </a:r>
            <a:r>
              <a:rPr lang="en-US" sz="4000" b="1" dirty="0" smtClean="0">
                <a:solidFill>
                  <a:srgbClr val="9DC3E6"/>
                </a:solidFill>
              </a:rPr>
              <a:t>:</a:t>
            </a:r>
            <a:r>
              <a:rPr lang="en-US" sz="4000" dirty="0" smtClean="0">
                <a:solidFill>
                  <a:srgbClr val="9DC3E6"/>
                </a:solidFill>
              </a:rPr>
              <a:t> </a:t>
            </a:r>
            <a:r>
              <a:rPr lang="en-US" dirty="0" smtClean="0">
                <a:solidFill>
                  <a:schemeClr val="bg1"/>
                </a:solidFill>
                <a:latin typeface="Arial Black" panose="020B0A04020102020204" pitchFamily="34" charset="0"/>
              </a:rPr>
              <a:t>Determined application of the attacks over an extended period against the chosen target in order to maximize the chance of success. A variety of attacks may be progressively, and often stealthily, applied until the target is compromised.</a:t>
            </a:r>
          </a:p>
          <a:p>
            <a:r>
              <a:rPr lang="en-US" sz="4000" b="1" dirty="0" smtClean="0">
                <a:solidFill>
                  <a:srgbClr val="A5D4FF"/>
                </a:solidFill>
                <a:latin typeface="Arial" panose="020B0604020202020204" pitchFamily="34" charset="0"/>
                <a:cs typeface="Arial" panose="020B0604020202020204" pitchFamily="34" charset="0"/>
              </a:rPr>
              <a:t>Threats: </a:t>
            </a:r>
            <a:r>
              <a:rPr lang="en-US" dirty="0" smtClean="0">
                <a:solidFill>
                  <a:schemeClr val="bg1"/>
                </a:solidFill>
                <a:latin typeface="Arial Black" panose="020B0A04020102020204" pitchFamily="34" charset="0"/>
              </a:rPr>
              <a:t>Threats to the selected targets as a result of the organized, capable, and well-funded attackers intent to compromise the specifically chosen targets. The active involvement of people in the process greatly raises the threat level from that due to automated attacks tools, and also the likelihood of successful attack.</a:t>
            </a:r>
            <a:endParaRPr lang="en-US" dirty="0">
              <a:solidFill>
                <a:schemeClr val="bg1"/>
              </a:solidFill>
              <a:latin typeface="Arial Black" panose="020B0A04020102020204" pitchFamily="34" charset="0"/>
            </a:endParaRPr>
          </a:p>
          <a:p>
            <a:endParaRPr lang="en-US" dirty="0">
              <a:solidFill>
                <a:schemeClr val="bg1"/>
              </a:solidFill>
              <a:latin typeface="Arial Black" panose="020B0A04020102020204" pitchFamily="34" charset="0"/>
            </a:endParaRPr>
          </a:p>
        </p:txBody>
      </p:sp>
      <p:sp>
        <p:nvSpPr>
          <p:cNvPr id="8" name="Rectangle 7"/>
          <p:cNvSpPr/>
          <p:nvPr/>
        </p:nvSpPr>
        <p:spPr>
          <a:xfrm>
            <a:off x="55265" y="-944545"/>
            <a:ext cx="5285433" cy="3529171"/>
          </a:xfrm>
          <a:prstGeom prst="rect">
            <a:avLst/>
          </a:prstGeom>
        </p:spPr>
        <p:txBody>
          <a:bodyPr wrap="square">
            <a:spAutoFit/>
          </a:bodyPr>
          <a:lstStyle/>
          <a:p>
            <a:pPr>
              <a:lnSpc>
                <a:spcPts val="6737"/>
              </a:lnSpc>
            </a:pPr>
            <a:r>
              <a:rPr lang="en-US" sz="5400" spc="507" dirty="0" smtClean="0">
                <a:solidFill>
                  <a:srgbClr val="545454"/>
                </a:solidFill>
                <a:latin typeface="Bebas Neue"/>
              </a:rPr>
              <a:t> </a:t>
            </a:r>
            <a:r>
              <a:rPr lang="en-US" sz="4800" spc="507" dirty="0" smtClean="0">
                <a:solidFill>
                  <a:srgbClr val="545454"/>
                </a:solidFill>
                <a:latin typeface="Bebas Neue"/>
              </a:rPr>
              <a:t>Charact</a:t>
            </a:r>
            <a:r>
              <a:rPr lang="en-US" sz="4400" spc="507" dirty="0" smtClean="0">
                <a:solidFill>
                  <a:srgbClr val="545454"/>
                </a:solidFill>
                <a:latin typeface="Bebas Neue"/>
              </a:rPr>
              <a:t>e</a:t>
            </a:r>
            <a:r>
              <a:rPr lang="en-US" sz="4800" spc="507" dirty="0" smtClean="0">
                <a:solidFill>
                  <a:srgbClr val="95BADD"/>
                </a:solidFill>
                <a:latin typeface="Bebas Neue"/>
              </a:rPr>
              <a:t>ristics</a:t>
            </a:r>
            <a:r>
              <a:rPr lang="en-US" sz="4800" spc="507" dirty="0" smtClean="0">
                <a:solidFill>
                  <a:srgbClr val="A5D4FF"/>
                </a:solidFill>
                <a:latin typeface="Bebas Neue"/>
              </a:rPr>
              <a:t> </a:t>
            </a:r>
          </a:p>
          <a:p>
            <a:pPr>
              <a:lnSpc>
                <a:spcPts val="6737"/>
              </a:lnSpc>
            </a:pPr>
            <a:r>
              <a:rPr lang="en-US" sz="4400" spc="507" dirty="0" smtClean="0">
                <a:solidFill>
                  <a:srgbClr val="545454"/>
                </a:solidFill>
                <a:latin typeface="Bebas Neue"/>
              </a:rPr>
              <a:t>OF</a:t>
            </a:r>
            <a:r>
              <a:rPr lang="en-US" sz="4800" spc="507" dirty="0" smtClean="0">
                <a:solidFill>
                  <a:srgbClr val="545454"/>
                </a:solidFill>
                <a:latin typeface="Bebas Neue"/>
              </a:rPr>
              <a:t> </a:t>
            </a:r>
          </a:p>
          <a:p>
            <a:pPr>
              <a:lnSpc>
                <a:spcPts val="6737"/>
              </a:lnSpc>
            </a:pPr>
            <a:r>
              <a:rPr lang="en-US" sz="3600" b="1" spc="507" dirty="0" smtClean="0">
                <a:solidFill>
                  <a:srgbClr val="545454"/>
                </a:solidFill>
                <a:latin typeface="Bebas Neue"/>
              </a:rPr>
              <a:t>APT</a:t>
            </a:r>
            <a:endParaRPr lang="en-US" sz="2800" spc="507" dirty="0">
              <a:solidFill>
                <a:srgbClr val="545454"/>
              </a:solidFill>
              <a:latin typeface="Bebas Neue"/>
            </a:endParaRPr>
          </a:p>
        </p:txBody>
      </p:sp>
      <p:sp>
        <p:nvSpPr>
          <p:cNvPr id="10" name="Minus 9"/>
          <p:cNvSpPr/>
          <p:nvPr/>
        </p:nvSpPr>
        <p:spPr>
          <a:xfrm>
            <a:off x="-640011" y="2403654"/>
            <a:ext cx="4749787" cy="361944"/>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5"/>
          <p:cNvSpPr>
            <a:spLocks noGrp="1"/>
          </p:cNvSpPr>
          <p:nvPr>
            <p:ph type="dt" sz="half" idx="10"/>
          </p:nvPr>
        </p:nvSpPr>
        <p:spPr/>
        <p:txBody>
          <a:bodyPr/>
          <a:lstStyle/>
          <a:p>
            <a:fld id="{50297457-49A4-4E5C-90B3-A14B86521312}" type="datetime1">
              <a:rPr lang="en-US" smtClean="0"/>
              <a:t>4/27/2021</a:t>
            </a:fld>
            <a:endParaRPr lang="en-US"/>
          </a:p>
        </p:txBody>
      </p:sp>
      <p:sp>
        <p:nvSpPr>
          <p:cNvPr id="17" name="Slide Number Placeholder 16"/>
          <p:cNvSpPr>
            <a:spLocks noGrp="1"/>
          </p:cNvSpPr>
          <p:nvPr>
            <p:ph type="sldNum" sz="quarter" idx="12"/>
          </p:nvPr>
        </p:nvSpPr>
        <p:spPr/>
        <p:txBody>
          <a:bodyPr/>
          <a:lstStyle/>
          <a:p>
            <a:fld id="{9530C398-067E-418C-82ED-70AD89047961}" type="slidenum">
              <a:rPr lang="en-US" smtClean="0"/>
              <a:t>10</a:t>
            </a:fld>
            <a:endParaRPr lang="en-US"/>
          </a:p>
        </p:txBody>
      </p:sp>
    </p:spTree>
    <p:extLst>
      <p:ext uri="{BB962C8B-B14F-4D97-AF65-F5344CB8AC3E}">
        <p14:creationId xmlns:p14="http://schemas.microsoft.com/office/powerpoint/2010/main" val="3373188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6971" y="612950"/>
            <a:ext cx="8912888" cy="5271762"/>
          </a:xfrm>
          <a:prstGeom prst="rect">
            <a:avLst/>
          </a:prstGeom>
        </p:spPr>
        <p:txBody>
          <a:bodyPr wrap="square">
            <a:spAutoFit/>
          </a:bodyPr>
          <a:lstStyle/>
          <a:p>
            <a:endParaRPr lang="en-US" sz="2000" dirty="0" smtClean="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A computer VIRUS is a program or piece  of  code that  is loaded onto our computer without our knowledge and runs against our wishes infects a host program</a:t>
            </a:r>
          </a:p>
          <a:p>
            <a:pPr marL="285750" indent="-285750">
              <a:buFont typeface="Wingdings" panose="05000000000000000000" pitchFamily="2" charset="2"/>
              <a:buChar char="§"/>
            </a:pPr>
            <a:endParaRPr lang="en-US" dirty="0" smtClean="0">
              <a:solidFill>
                <a:schemeClr val="bg1"/>
              </a:solidFill>
            </a:endParaRPr>
          </a:p>
          <a:p>
            <a:pPr marL="742950" lvl="1" indent="-285750">
              <a:buFont typeface="Wingdings" panose="05000000000000000000" pitchFamily="2" charset="2"/>
              <a:buChar char="§"/>
            </a:pPr>
            <a:r>
              <a:rPr lang="en-US" dirty="0" smtClean="0">
                <a:solidFill>
                  <a:schemeClr val="bg1"/>
                </a:solidFill>
              </a:rPr>
              <a:t>Modifies it to include a copy of the virus</a:t>
            </a:r>
          </a:p>
          <a:p>
            <a:pPr marL="742950" lvl="1" indent="-285750">
              <a:buFont typeface="Wingdings" panose="05000000000000000000" pitchFamily="2" charset="2"/>
              <a:buChar char="§"/>
            </a:pPr>
            <a:r>
              <a:rPr lang="en-US" dirty="0" smtClean="0">
                <a:solidFill>
                  <a:schemeClr val="bg1"/>
                </a:solidFill>
              </a:rPr>
              <a:t>Replicates and goes on to infect other content</a:t>
            </a:r>
          </a:p>
          <a:p>
            <a:pPr marL="742950" lvl="1" indent="-285750">
              <a:buFont typeface="Wingdings" panose="05000000000000000000" pitchFamily="2" charset="2"/>
              <a:buChar char="§"/>
            </a:pPr>
            <a:r>
              <a:rPr lang="en-US" dirty="0" smtClean="0">
                <a:solidFill>
                  <a:schemeClr val="bg1"/>
                </a:solidFill>
              </a:rPr>
              <a:t>Easily spread through network environments</a:t>
            </a:r>
          </a:p>
          <a:p>
            <a:endParaRPr lang="en-US" dirty="0" smtClean="0">
              <a:solidFill>
                <a:schemeClr val="bg1"/>
              </a:solidFill>
            </a:endParaRPr>
          </a:p>
          <a:p>
            <a:r>
              <a:rPr lang="en-US" dirty="0" smtClean="0">
                <a:solidFill>
                  <a:schemeClr val="bg1"/>
                </a:solidFill>
              </a:rPr>
              <a:t>When attached to an executable program a virus can do anything that the program is permitted to do</a:t>
            </a:r>
          </a:p>
          <a:p>
            <a:endParaRPr lang="en-US" dirty="0" smtClean="0">
              <a:solidFill>
                <a:schemeClr val="bg1"/>
              </a:solidFill>
            </a:endParaRPr>
          </a:p>
          <a:p>
            <a:pPr marL="742950" lvl="1" indent="-285750">
              <a:buFont typeface="Wingdings" panose="05000000000000000000" pitchFamily="2" charset="2"/>
              <a:buChar char="§"/>
            </a:pPr>
            <a:r>
              <a:rPr lang="en-US" dirty="0" smtClean="0">
                <a:solidFill>
                  <a:schemeClr val="bg1"/>
                </a:solidFill>
              </a:rPr>
              <a:t>Executes secretly when the host program is run</a:t>
            </a: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May be specific to operating system and hardware</a:t>
            </a:r>
          </a:p>
          <a:p>
            <a:endParaRPr lang="en-US" dirty="0" smtClean="0">
              <a:solidFill>
                <a:schemeClr val="bg1"/>
              </a:solidFill>
            </a:endParaRPr>
          </a:p>
          <a:p>
            <a:pPr marL="742950" lvl="1" indent="-285750">
              <a:buFont typeface="Wingdings" panose="05000000000000000000" pitchFamily="2" charset="2"/>
              <a:buChar char="§"/>
            </a:pPr>
            <a:r>
              <a:rPr lang="en-US" dirty="0" smtClean="0">
                <a:solidFill>
                  <a:schemeClr val="bg1"/>
                </a:solidFill>
              </a:rPr>
              <a:t>Takes advantages of  their details and weaknesses</a:t>
            </a:r>
          </a:p>
        </p:txBody>
      </p:sp>
      <p:sp>
        <p:nvSpPr>
          <p:cNvPr id="6" name="Rectangle 5"/>
          <p:cNvSpPr/>
          <p:nvPr/>
        </p:nvSpPr>
        <p:spPr>
          <a:xfrm>
            <a:off x="93784" y="225025"/>
            <a:ext cx="2528835" cy="2669962"/>
          </a:xfrm>
          <a:prstGeom prst="rect">
            <a:avLst/>
          </a:prstGeom>
        </p:spPr>
        <p:txBody>
          <a:bodyPr wrap="square">
            <a:spAutoFit/>
          </a:bodyPr>
          <a:lstStyle/>
          <a:p>
            <a:pPr>
              <a:lnSpc>
                <a:spcPts val="6737"/>
              </a:lnSpc>
            </a:pPr>
            <a:r>
              <a:rPr lang="en-US" sz="2800" spc="507" dirty="0" smtClean="0">
                <a:solidFill>
                  <a:srgbClr val="A5D4FF"/>
                </a:solidFill>
                <a:latin typeface="Bebas Neue"/>
              </a:rPr>
              <a:t>What</a:t>
            </a:r>
          </a:p>
          <a:p>
            <a:pPr>
              <a:lnSpc>
                <a:spcPts val="6737"/>
              </a:lnSpc>
            </a:pPr>
            <a:r>
              <a:rPr lang="en-US" sz="2400" spc="507" dirty="0" smtClean="0">
                <a:solidFill>
                  <a:srgbClr val="A5D4FF"/>
                </a:solidFill>
                <a:latin typeface="Bebas Neue"/>
              </a:rPr>
              <a:t>IS</a:t>
            </a:r>
          </a:p>
          <a:p>
            <a:pPr>
              <a:lnSpc>
                <a:spcPts val="6737"/>
              </a:lnSpc>
            </a:pPr>
            <a:r>
              <a:rPr lang="en-US" sz="4400" spc="507" dirty="0" smtClean="0">
                <a:solidFill>
                  <a:srgbClr val="A5D4FF"/>
                </a:solidFill>
                <a:latin typeface="Bebas Neue"/>
              </a:rPr>
              <a:t>VIRUS</a:t>
            </a:r>
            <a:endParaRPr lang="en-US" sz="6600" spc="507" dirty="0">
              <a:solidFill>
                <a:srgbClr val="A5D4FF"/>
              </a:solidFill>
              <a:latin typeface="Bebas Neue"/>
            </a:endParaRPr>
          </a:p>
        </p:txBody>
      </p:sp>
      <p:sp>
        <p:nvSpPr>
          <p:cNvPr id="7" name="Minus 6"/>
          <p:cNvSpPr/>
          <p:nvPr/>
        </p:nvSpPr>
        <p:spPr>
          <a:xfrm>
            <a:off x="-516844" y="2977322"/>
            <a:ext cx="4043815"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fld id="{63AFAB90-FD8F-45E3-A882-EB2B10FDDB6A}"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t>11</a:t>
            </a:fld>
            <a:endParaRPr lang="en-US"/>
          </a:p>
        </p:txBody>
      </p:sp>
    </p:spTree>
    <p:extLst>
      <p:ext uri="{BB962C8B-B14F-4D97-AF65-F5344CB8AC3E}">
        <p14:creationId xmlns:p14="http://schemas.microsoft.com/office/powerpoint/2010/main" val="3699820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565368" y="2946318"/>
            <a:ext cx="7347020" cy="4171717"/>
          </a:xfrm>
          <a:prstGeom prst="ellipse">
            <a:avLst/>
          </a:prstGeom>
          <a:solidFill>
            <a:srgbClr val="2A6EA9"/>
          </a:solidFill>
          <a:ln>
            <a:noFill/>
          </a:ln>
          <a:scene3d>
            <a:camera prst="perspectiveAbove" fov="7200000">
              <a:rot lat="1710000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372688" y="-3112045"/>
            <a:ext cx="10463684" cy="3346101"/>
          </a:xfrm>
          <a:prstGeom prst="ellipse">
            <a:avLst/>
          </a:prstGeom>
          <a:gradFill flip="none" rotWithShape="1">
            <a:gsLst>
              <a:gs pos="100000">
                <a:schemeClr val="bg1">
                  <a:alpha val="0"/>
                </a:schemeClr>
              </a:gs>
              <a:gs pos="0">
                <a:schemeClr val="bg2">
                  <a:lumMod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7549144" y="2849955"/>
            <a:ext cx="2661548" cy="2921081"/>
            <a:chOff x="6218255" y="1161422"/>
            <a:chExt cx="2461846" cy="2921081"/>
          </a:xfrm>
          <a:effectLst/>
          <a:scene3d>
            <a:camera prst="orthographicFront">
              <a:rot lat="0" lon="0" rev="0"/>
            </a:camera>
            <a:lightRig rig="soft" dir="t">
              <a:rot lat="0" lon="0" rev="0"/>
            </a:lightRig>
          </a:scene3d>
        </p:grpSpPr>
        <p:sp>
          <p:nvSpPr>
            <p:cNvPr id="23" name="Rectangle 22"/>
            <p:cNvSpPr/>
            <p:nvPr/>
          </p:nvSpPr>
          <p:spPr>
            <a:xfrm>
              <a:off x="6218255" y="1620657"/>
              <a:ext cx="2461846" cy="2461846"/>
            </a:xfrm>
            <a:prstGeom prst="rect">
              <a:avLst/>
            </a:prstGeom>
            <a:solidFill>
              <a:schemeClr val="bg1"/>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p:cNvGrpSpPr/>
            <p:nvPr/>
          </p:nvGrpSpPr>
          <p:grpSpPr>
            <a:xfrm>
              <a:off x="6218255" y="1161422"/>
              <a:ext cx="2461846" cy="800879"/>
              <a:chOff x="6218255" y="1161422"/>
              <a:chExt cx="2461846" cy="800879"/>
            </a:xfrm>
          </p:grpSpPr>
          <p:sp>
            <p:nvSpPr>
              <p:cNvPr id="25" name="Rectangle 24"/>
              <p:cNvSpPr/>
              <p:nvPr/>
            </p:nvSpPr>
            <p:spPr>
              <a:xfrm>
                <a:off x="6218255" y="1161422"/>
                <a:ext cx="2461846" cy="576943"/>
              </a:xfrm>
              <a:prstGeom prst="rect">
                <a:avLst/>
              </a:prstGeom>
              <a:solidFill>
                <a:srgbClr val="2C72AF"/>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flipV="1">
                <a:off x="7262655" y="1607737"/>
                <a:ext cx="297055" cy="354564"/>
              </a:xfrm>
              <a:prstGeom prst="triangle">
                <a:avLst/>
              </a:prstGeom>
              <a:solidFill>
                <a:srgbClr val="2C72AF"/>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2481544" y="2807384"/>
            <a:ext cx="2461846" cy="2921081"/>
            <a:chOff x="6218255" y="1161422"/>
            <a:chExt cx="2461846" cy="2921081"/>
          </a:xfrm>
          <a:effectLst/>
          <a:scene3d>
            <a:camera prst="orthographicFront">
              <a:rot lat="0" lon="0" rev="0"/>
            </a:camera>
            <a:lightRig rig="soft" dir="t">
              <a:rot lat="0" lon="0" rev="0"/>
            </a:lightRig>
          </a:scene3d>
        </p:grpSpPr>
        <p:sp>
          <p:nvSpPr>
            <p:cNvPr id="17" name="Rectangle 16"/>
            <p:cNvSpPr/>
            <p:nvPr/>
          </p:nvSpPr>
          <p:spPr>
            <a:xfrm>
              <a:off x="6218255" y="1620657"/>
              <a:ext cx="2461846" cy="2461846"/>
            </a:xfrm>
            <a:prstGeom prst="rect">
              <a:avLst/>
            </a:prstGeom>
            <a:solidFill>
              <a:schemeClr val="bg1"/>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6218255" y="1161422"/>
              <a:ext cx="2461846" cy="800879"/>
              <a:chOff x="6218255" y="1161422"/>
              <a:chExt cx="2461846" cy="800879"/>
            </a:xfrm>
          </p:grpSpPr>
          <p:sp>
            <p:nvSpPr>
              <p:cNvPr id="19" name="Rectangle 18"/>
              <p:cNvSpPr/>
              <p:nvPr/>
            </p:nvSpPr>
            <p:spPr>
              <a:xfrm>
                <a:off x="6218255" y="1161422"/>
                <a:ext cx="2461846" cy="576943"/>
              </a:xfrm>
              <a:prstGeom prst="rect">
                <a:avLst/>
              </a:prstGeom>
              <a:solidFill>
                <a:schemeClr val="accent1">
                  <a:lumMod val="75000"/>
                </a:schemeClr>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flipV="1">
                <a:off x="7262655" y="1607737"/>
                <a:ext cx="297055" cy="354564"/>
              </a:xfrm>
              <a:prstGeom prst="triangle">
                <a:avLst/>
              </a:prstGeom>
              <a:solidFill>
                <a:srgbClr val="2C72AF"/>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4822522" y="2115067"/>
            <a:ext cx="2958022" cy="3799792"/>
            <a:chOff x="6218255" y="1161422"/>
            <a:chExt cx="2461846" cy="2921081"/>
          </a:xfrm>
          <a:effectLst/>
          <a:scene3d>
            <a:camera prst="orthographicFront">
              <a:rot lat="0" lon="0" rev="0"/>
            </a:camera>
            <a:lightRig rig="soft" dir="t">
              <a:rot lat="0" lon="0" rev="0"/>
            </a:lightRig>
          </a:scene3d>
        </p:grpSpPr>
        <p:sp>
          <p:nvSpPr>
            <p:cNvPr id="4" name="Rectangle 3"/>
            <p:cNvSpPr/>
            <p:nvPr/>
          </p:nvSpPr>
          <p:spPr>
            <a:xfrm>
              <a:off x="6218255" y="1620657"/>
              <a:ext cx="2461846" cy="2461846"/>
            </a:xfrm>
            <a:prstGeom prst="rect">
              <a:avLst/>
            </a:prstGeom>
            <a:solidFill>
              <a:schemeClr val="bg1"/>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6218255" y="1161422"/>
              <a:ext cx="2461846" cy="800879"/>
              <a:chOff x="6218255" y="1161422"/>
              <a:chExt cx="2461846" cy="800879"/>
            </a:xfrm>
          </p:grpSpPr>
          <p:sp>
            <p:nvSpPr>
              <p:cNvPr id="5" name="Rectangle 4"/>
              <p:cNvSpPr/>
              <p:nvPr/>
            </p:nvSpPr>
            <p:spPr>
              <a:xfrm>
                <a:off x="6218255" y="1161422"/>
                <a:ext cx="2461846" cy="576943"/>
              </a:xfrm>
              <a:prstGeom prst="rect">
                <a:avLst/>
              </a:prstGeom>
              <a:solidFill>
                <a:srgbClr val="2C72AF"/>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Arial Black" panose="020B0A04020102020204" pitchFamily="34" charset="0"/>
                  </a:rPr>
                  <a:t>Infection mechanism</a:t>
                </a:r>
                <a:endParaRPr lang="en-US" sz="2000" b="1" dirty="0">
                  <a:latin typeface="Arial Black" panose="020B0A04020102020204" pitchFamily="34" charset="0"/>
                </a:endParaRPr>
              </a:p>
            </p:txBody>
          </p:sp>
          <p:sp>
            <p:nvSpPr>
              <p:cNvPr id="7" name="Isosceles Triangle 6"/>
              <p:cNvSpPr/>
              <p:nvPr/>
            </p:nvSpPr>
            <p:spPr>
              <a:xfrm flipV="1">
                <a:off x="7262655" y="1607737"/>
                <a:ext cx="297055" cy="354564"/>
              </a:xfrm>
              <a:prstGeom prst="triangle">
                <a:avLst/>
              </a:prstGeom>
              <a:solidFill>
                <a:srgbClr val="2C72AF"/>
              </a:solidFill>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Rectangle 26"/>
          <p:cNvSpPr/>
          <p:nvPr/>
        </p:nvSpPr>
        <p:spPr>
          <a:xfrm>
            <a:off x="4792279" y="3260810"/>
            <a:ext cx="300082" cy="369332"/>
          </a:xfrm>
          <a:prstGeom prst="rect">
            <a:avLst/>
          </a:prstGeom>
        </p:spPr>
        <p:txBody>
          <a:bodyPr wrap="none">
            <a:spAutoFit/>
          </a:bodyPr>
          <a:lstStyle/>
          <a:p>
            <a:r>
              <a:rPr lang="en-US" dirty="0" smtClean="0"/>
              <a:t>: </a:t>
            </a:r>
            <a:endParaRPr lang="en-US" dirty="0"/>
          </a:p>
        </p:txBody>
      </p:sp>
      <p:sp>
        <p:nvSpPr>
          <p:cNvPr id="28" name="TextBox 27"/>
          <p:cNvSpPr txBox="1"/>
          <p:nvPr/>
        </p:nvSpPr>
        <p:spPr>
          <a:xfrm>
            <a:off x="3047971" y="2826939"/>
            <a:ext cx="1544808" cy="400110"/>
          </a:xfrm>
          <a:prstGeom prst="rect">
            <a:avLst/>
          </a:prstGeom>
          <a:noFill/>
        </p:spPr>
        <p:txBody>
          <a:bodyPr wrap="square" rtlCol="0">
            <a:spAutoFit/>
          </a:bodyPr>
          <a:lstStyle/>
          <a:p>
            <a:r>
              <a:rPr lang="en-US" sz="2000" dirty="0" smtClean="0">
                <a:solidFill>
                  <a:schemeClr val="bg1"/>
                </a:solidFill>
                <a:latin typeface="Arial Black" panose="020B0A04020102020204" pitchFamily="34" charset="0"/>
              </a:rPr>
              <a:t>Trigger</a:t>
            </a:r>
            <a:endParaRPr lang="en-US" sz="2000" dirty="0">
              <a:solidFill>
                <a:schemeClr val="bg1"/>
              </a:solidFill>
              <a:latin typeface="Arial Black" panose="020B0A04020102020204" pitchFamily="34" charset="0"/>
            </a:endParaRPr>
          </a:p>
        </p:txBody>
      </p:sp>
      <p:sp>
        <p:nvSpPr>
          <p:cNvPr id="29" name="TextBox 28"/>
          <p:cNvSpPr txBox="1"/>
          <p:nvPr/>
        </p:nvSpPr>
        <p:spPr>
          <a:xfrm>
            <a:off x="8240030" y="2894907"/>
            <a:ext cx="1652526" cy="400110"/>
          </a:xfrm>
          <a:prstGeom prst="rect">
            <a:avLst/>
          </a:prstGeom>
          <a:noFill/>
        </p:spPr>
        <p:txBody>
          <a:bodyPr wrap="square" rtlCol="0">
            <a:spAutoFit/>
          </a:bodyPr>
          <a:lstStyle/>
          <a:p>
            <a:r>
              <a:rPr lang="en-US" sz="2000" dirty="0" smtClean="0">
                <a:solidFill>
                  <a:schemeClr val="bg1"/>
                </a:solidFill>
                <a:latin typeface="Arial Black" panose="020B0A04020102020204" pitchFamily="34" charset="0"/>
              </a:rPr>
              <a:t>Payload</a:t>
            </a:r>
            <a:endParaRPr lang="en-US" sz="2000" dirty="0">
              <a:solidFill>
                <a:schemeClr val="bg1"/>
              </a:solidFill>
              <a:latin typeface="Arial Black" panose="020B0A04020102020204" pitchFamily="34" charset="0"/>
            </a:endParaRPr>
          </a:p>
        </p:txBody>
      </p:sp>
      <p:sp>
        <p:nvSpPr>
          <p:cNvPr id="30" name="Rectangle 29"/>
          <p:cNvSpPr/>
          <p:nvPr/>
        </p:nvSpPr>
        <p:spPr>
          <a:xfrm>
            <a:off x="2445067" y="3567265"/>
            <a:ext cx="2298127" cy="1754326"/>
          </a:xfrm>
          <a:prstGeom prst="rect">
            <a:avLst/>
          </a:prstGeom>
        </p:spPr>
        <p:txBody>
          <a:bodyPr wrap="square">
            <a:spAutoFit/>
          </a:bodyPr>
          <a:lstStyle/>
          <a:p>
            <a:r>
              <a:rPr lang="en-US" dirty="0" smtClean="0"/>
              <a:t>The event or condition that determines when the payload is activated or delivered, sometimes known as a logic bomb</a:t>
            </a:r>
            <a:endParaRPr lang="en-US" dirty="0"/>
          </a:p>
        </p:txBody>
      </p:sp>
      <p:sp>
        <p:nvSpPr>
          <p:cNvPr id="31" name="Rectangle 30"/>
          <p:cNvSpPr/>
          <p:nvPr/>
        </p:nvSpPr>
        <p:spPr>
          <a:xfrm>
            <a:off x="4914128" y="3040820"/>
            <a:ext cx="2830622" cy="1754326"/>
          </a:xfrm>
          <a:prstGeom prst="rect">
            <a:avLst/>
          </a:prstGeom>
        </p:spPr>
        <p:txBody>
          <a:bodyPr wrap="square">
            <a:spAutoFit/>
          </a:bodyPr>
          <a:lstStyle/>
          <a:p>
            <a:endParaRPr lang="en-US" dirty="0" smtClean="0"/>
          </a:p>
          <a:p>
            <a:r>
              <a:rPr lang="en-US" dirty="0" smtClean="0"/>
              <a:t>It means by which a virus spreads or propagates, enabling it to replicate. The mechanism is also referred to as the infection vector.</a:t>
            </a:r>
            <a:endParaRPr lang="en-US" dirty="0"/>
          </a:p>
        </p:txBody>
      </p:sp>
      <p:sp>
        <p:nvSpPr>
          <p:cNvPr id="32" name="Rectangle 31"/>
          <p:cNvSpPr/>
          <p:nvPr/>
        </p:nvSpPr>
        <p:spPr>
          <a:xfrm>
            <a:off x="8045144" y="3433951"/>
            <a:ext cx="2527870" cy="1754326"/>
          </a:xfrm>
          <a:prstGeom prst="rect">
            <a:avLst/>
          </a:prstGeom>
        </p:spPr>
        <p:txBody>
          <a:bodyPr wrap="square">
            <a:spAutoFit/>
          </a:bodyPr>
          <a:lstStyle/>
          <a:p>
            <a:r>
              <a:rPr lang="en-US" dirty="0" smtClean="0"/>
              <a:t>What the virus does, besides spreading. The payload may involve damage or may involve benign but noticeable activity.</a:t>
            </a:r>
            <a:endParaRPr lang="en-US" dirty="0"/>
          </a:p>
        </p:txBody>
      </p:sp>
      <p:sp>
        <p:nvSpPr>
          <p:cNvPr id="34" name="Rectangle 33"/>
          <p:cNvSpPr/>
          <p:nvPr/>
        </p:nvSpPr>
        <p:spPr>
          <a:xfrm>
            <a:off x="2956912" y="252532"/>
            <a:ext cx="6096000" cy="951543"/>
          </a:xfrm>
          <a:prstGeom prst="rect">
            <a:avLst/>
          </a:prstGeom>
        </p:spPr>
        <p:txBody>
          <a:bodyPr>
            <a:spAutoFit/>
          </a:bodyPr>
          <a:lstStyle/>
          <a:p>
            <a:pPr>
              <a:lnSpc>
                <a:spcPts val="6737"/>
              </a:lnSpc>
            </a:pPr>
            <a:r>
              <a:rPr lang="en-US" sz="4400" spc="507" dirty="0" smtClean="0">
                <a:solidFill>
                  <a:srgbClr val="A5D4FF"/>
                </a:solidFill>
                <a:latin typeface="Bebas Neue"/>
              </a:rPr>
              <a:t>VIRUS</a:t>
            </a:r>
            <a:r>
              <a:rPr lang="en-US" sz="2800" b="1" spc="507" dirty="0" smtClean="0">
                <a:solidFill>
                  <a:srgbClr val="A5D4FF"/>
                </a:solidFill>
                <a:latin typeface="Bebas Neue"/>
              </a:rPr>
              <a:t> </a:t>
            </a:r>
            <a:r>
              <a:rPr lang="en-US" sz="3200" spc="507" dirty="0" smtClean="0">
                <a:solidFill>
                  <a:srgbClr val="A5D4FF"/>
                </a:solidFill>
                <a:latin typeface="Bebas Neue"/>
              </a:rPr>
              <a:t>Components</a:t>
            </a:r>
            <a:r>
              <a:rPr lang="en-US" sz="2800" b="1" spc="507" dirty="0" smtClean="0">
                <a:solidFill>
                  <a:srgbClr val="A5D4FF"/>
                </a:solidFill>
                <a:latin typeface="Bebas Neue"/>
              </a:rPr>
              <a:t> </a:t>
            </a:r>
          </a:p>
        </p:txBody>
      </p:sp>
      <p:sp>
        <p:nvSpPr>
          <p:cNvPr id="35" name="Minus 34"/>
          <p:cNvSpPr/>
          <p:nvPr/>
        </p:nvSpPr>
        <p:spPr>
          <a:xfrm>
            <a:off x="-477657" y="575135"/>
            <a:ext cx="3839300"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ate Placeholder 40"/>
          <p:cNvSpPr>
            <a:spLocks noGrp="1"/>
          </p:cNvSpPr>
          <p:nvPr>
            <p:ph type="dt" sz="half" idx="10"/>
          </p:nvPr>
        </p:nvSpPr>
        <p:spPr/>
        <p:txBody>
          <a:bodyPr/>
          <a:lstStyle/>
          <a:p>
            <a:fld id="{6484B13B-25FE-493B-A291-58BB499088F6}" type="datetime1">
              <a:rPr lang="en-US" smtClean="0"/>
              <a:t>4/27/2021</a:t>
            </a:fld>
            <a:endParaRPr lang="en-US"/>
          </a:p>
        </p:txBody>
      </p:sp>
      <p:sp>
        <p:nvSpPr>
          <p:cNvPr id="42" name="Slide Number Placeholder 41"/>
          <p:cNvSpPr>
            <a:spLocks noGrp="1"/>
          </p:cNvSpPr>
          <p:nvPr>
            <p:ph type="sldNum" sz="quarter" idx="12"/>
          </p:nvPr>
        </p:nvSpPr>
        <p:spPr/>
        <p:txBody>
          <a:bodyPr/>
          <a:lstStyle/>
          <a:p>
            <a:fld id="{9530C398-067E-418C-82ED-70AD89047961}" type="slidenum">
              <a:rPr lang="en-US" smtClean="0"/>
              <a:t>12</a:t>
            </a:fld>
            <a:endParaRPr lang="en-US"/>
          </a:p>
        </p:txBody>
      </p:sp>
    </p:spTree>
    <p:extLst>
      <p:ext uri="{BB962C8B-B14F-4D97-AF65-F5344CB8AC3E}">
        <p14:creationId xmlns:p14="http://schemas.microsoft.com/office/powerpoint/2010/main" val="16255775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81706987"/>
              </p:ext>
            </p:extLst>
          </p:nvPr>
        </p:nvGraphicFramePr>
        <p:xfrm>
          <a:off x="8913341" y="2133599"/>
          <a:ext cx="3352800" cy="2751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691977" y="1247671"/>
            <a:ext cx="8320217" cy="5355312"/>
          </a:xfrm>
          <a:prstGeom prst="rect">
            <a:avLst/>
          </a:prstGeom>
        </p:spPr>
        <p:txBody>
          <a:bodyPr wrap="square">
            <a:spAutoFit/>
          </a:bodyPr>
          <a:lstStyle/>
          <a:p>
            <a:r>
              <a:rPr lang="en-US" dirty="0" smtClean="0">
                <a:solidFill>
                  <a:schemeClr val="bg1"/>
                </a:solidFill>
              </a:rPr>
              <a:t>During its lifetime, a typical virus goes through the following four phases: </a:t>
            </a:r>
          </a:p>
          <a:p>
            <a:endParaRPr lang="en-US" dirty="0">
              <a:solidFill>
                <a:schemeClr val="bg1"/>
              </a:solidFill>
            </a:endParaRPr>
          </a:p>
          <a:p>
            <a:r>
              <a:rPr lang="en-US" dirty="0" smtClean="0">
                <a:solidFill>
                  <a:schemeClr val="bg1"/>
                </a:solidFill>
                <a:latin typeface="Arial Black" panose="020B0A04020102020204" pitchFamily="34" charset="0"/>
              </a:rPr>
              <a:t>Dormant phase: </a:t>
            </a:r>
            <a:r>
              <a:rPr lang="en-US" dirty="0" smtClean="0">
                <a:solidFill>
                  <a:schemeClr val="bg1"/>
                </a:solidFill>
              </a:rPr>
              <a:t>The virus is idle. The virus will eventually be activated by some event, such as a date, the presence of another program or file, or the capacity of the disk exceeding some limit. Not all viruses have this stage.</a:t>
            </a:r>
          </a:p>
          <a:p>
            <a:endParaRPr lang="en-US" dirty="0" smtClean="0">
              <a:solidFill>
                <a:schemeClr val="bg1"/>
              </a:solidFill>
            </a:endParaRPr>
          </a:p>
          <a:p>
            <a:r>
              <a:rPr lang="en-US" dirty="0" smtClean="0">
                <a:solidFill>
                  <a:schemeClr val="bg1"/>
                </a:solidFill>
                <a:latin typeface="Arial Black" panose="020B0A04020102020204" pitchFamily="34" charset="0"/>
              </a:rPr>
              <a:t>Propagation phase: </a:t>
            </a:r>
            <a:r>
              <a:rPr lang="en-US" dirty="0" smtClean="0">
                <a:solidFill>
                  <a:schemeClr val="bg1"/>
                </a:solidFill>
              </a:rPr>
              <a:t>The virus places a copy of itself into other programs or into certain system areas on the disk. The copy may not be identical to the propagating version; viruses often morph to evade detection. Each infected program will now contain a clone of the virus, which will itself enter a propagation phase.</a:t>
            </a:r>
          </a:p>
          <a:p>
            <a:r>
              <a:rPr lang="en-US" dirty="0" smtClean="0">
                <a:solidFill>
                  <a:schemeClr val="bg1"/>
                </a:solidFill>
              </a:rPr>
              <a:t> </a:t>
            </a:r>
          </a:p>
          <a:p>
            <a:r>
              <a:rPr lang="en-US" dirty="0" smtClean="0">
                <a:solidFill>
                  <a:schemeClr val="bg1"/>
                </a:solidFill>
                <a:latin typeface="Arial Black" panose="020B0A04020102020204" pitchFamily="34" charset="0"/>
              </a:rPr>
              <a:t>Triggering phase: </a:t>
            </a:r>
            <a:r>
              <a:rPr lang="en-US" dirty="0" smtClean="0">
                <a:solidFill>
                  <a:schemeClr val="bg1"/>
                </a:solidFill>
              </a:rPr>
              <a:t>The virus is activated to perform the function for which it was intended. As with the dormant phase, the triggering phase can be caused by a variety of system events, including a count of the number of times that this copy of the virus has made copies of itself. </a:t>
            </a:r>
          </a:p>
          <a:p>
            <a:endParaRPr lang="en-US" dirty="0">
              <a:solidFill>
                <a:schemeClr val="bg1"/>
              </a:solidFill>
            </a:endParaRPr>
          </a:p>
          <a:p>
            <a:r>
              <a:rPr lang="en-US" dirty="0" smtClean="0">
                <a:solidFill>
                  <a:schemeClr val="bg1"/>
                </a:solidFill>
              </a:rPr>
              <a:t> </a:t>
            </a:r>
            <a:r>
              <a:rPr lang="en-US" dirty="0" smtClean="0">
                <a:solidFill>
                  <a:schemeClr val="bg1"/>
                </a:solidFill>
                <a:latin typeface="Arial Black" panose="020B0A04020102020204" pitchFamily="34" charset="0"/>
              </a:rPr>
              <a:t>Execution phase: </a:t>
            </a:r>
            <a:r>
              <a:rPr lang="en-US" dirty="0" smtClean="0">
                <a:solidFill>
                  <a:schemeClr val="bg1"/>
                </a:solidFill>
              </a:rPr>
              <a:t>The function is performed. The function may be harmless, such as a message on the screen, or damaging, such as the destruction of programs and data files.</a:t>
            </a:r>
            <a:endParaRPr lang="en-US" dirty="0">
              <a:solidFill>
                <a:schemeClr val="bg1"/>
              </a:solidFill>
            </a:endParaRPr>
          </a:p>
        </p:txBody>
      </p:sp>
      <p:sp>
        <p:nvSpPr>
          <p:cNvPr id="8" name="Rectangle 7"/>
          <p:cNvSpPr/>
          <p:nvPr/>
        </p:nvSpPr>
        <p:spPr>
          <a:xfrm>
            <a:off x="3295134" y="-151970"/>
            <a:ext cx="4580238" cy="853503"/>
          </a:xfrm>
          <a:prstGeom prst="rect">
            <a:avLst/>
          </a:prstGeom>
        </p:spPr>
        <p:txBody>
          <a:bodyPr wrap="square">
            <a:spAutoFit/>
          </a:bodyPr>
          <a:lstStyle/>
          <a:p>
            <a:pPr>
              <a:lnSpc>
                <a:spcPts val="6737"/>
              </a:lnSpc>
            </a:pPr>
            <a:r>
              <a:rPr lang="en-US" sz="4000" b="1" spc="507" dirty="0" smtClean="0">
                <a:solidFill>
                  <a:srgbClr val="A5D4FF"/>
                </a:solidFill>
                <a:latin typeface="Bebas Neue"/>
              </a:rPr>
              <a:t>VIRUS</a:t>
            </a:r>
            <a:r>
              <a:rPr lang="en-US" sz="2800" b="1" spc="507" dirty="0" smtClean="0">
                <a:solidFill>
                  <a:srgbClr val="A5D4FF"/>
                </a:solidFill>
                <a:latin typeface="Bebas Neue"/>
              </a:rPr>
              <a:t> </a:t>
            </a:r>
            <a:r>
              <a:rPr lang="en-US" sz="3200" spc="507" dirty="0" smtClean="0">
                <a:solidFill>
                  <a:srgbClr val="A5D4FF"/>
                </a:solidFill>
                <a:latin typeface="Bebas Neue"/>
              </a:rPr>
              <a:t>Phases</a:t>
            </a:r>
            <a:endParaRPr lang="en-US" sz="3200" b="1" spc="507" dirty="0" smtClean="0">
              <a:solidFill>
                <a:srgbClr val="A5D4FF"/>
              </a:solidFill>
              <a:latin typeface="Bebas Neue"/>
            </a:endParaRPr>
          </a:p>
        </p:txBody>
      </p:sp>
      <p:sp>
        <p:nvSpPr>
          <p:cNvPr id="9" name="Minus 8"/>
          <p:cNvSpPr/>
          <p:nvPr/>
        </p:nvSpPr>
        <p:spPr>
          <a:xfrm>
            <a:off x="-525082" y="198003"/>
            <a:ext cx="4043815"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5"/>
          <p:cNvSpPr>
            <a:spLocks noGrp="1"/>
          </p:cNvSpPr>
          <p:nvPr>
            <p:ph type="dt" sz="half" idx="10"/>
          </p:nvPr>
        </p:nvSpPr>
        <p:spPr/>
        <p:txBody>
          <a:bodyPr/>
          <a:lstStyle/>
          <a:p>
            <a:fld id="{7F0BB59C-1E78-40B2-A493-5CE9EFBA0117}" type="datetime1">
              <a:rPr lang="en-US" smtClean="0"/>
              <a:t>4/27/2021</a:t>
            </a:fld>
            <a:endParaRPr lang="en-US"/>
          </a:p>
        </p:txBody>
      </p:sp>
      <p:sp>
        <p:nvSpPr>
          <p:cNvPr id="17" name="Slide Number Placeholder 16"/>
          <p:cNvSpPr>
            <a:spLocks noGrp="1"/>
          </p:cNvSpPr>
          <p:nvPr>
            <p:ph type="sldNum" sz="quarter" idx="12"/>
          </p:nvPr>
        </p:nvSpPr>
        <p:spPr/>
        <p:txBody>
          <a:bodyPr/>
          <a:lstStyle/>
          <a:p>
            <a:fld id="{9530C398-067E-418C-82ED-70AD89047961}" type="slidenum">
              <a:rPr lang="en-US" smtClean="0"/>
              <a:t>13</a:t>
            </a:fld>
            <a:endParaRPr lang="en-US"/>
          </a:p>
        </p:txBody>
      </p:sp>
    </p:spTree>
    <p:extLst>
      <p:ext uri="{BB962C8B-B14F-4D97-AF65-F5344CB8AC3E}">
        <p14:creationId xmlns:p14="http://schemas.microsoft.com/office/powerpoint/2010/main" val="2881487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7957" y="425470"/>
            <a:ext cx="9284043" cy="1508105"/>
          </a:xfrm>
          <a:prstGeom prst="rect">
            <a:avLst/>
          </a:prstGeom>
        </p:spPr>
        <p:txBody>
          <a:bodyPr wrap="square">
            <a:spAutoFit/>
          </a:bodyPr>
          <a:lstStyle/>
          <a:p>
            <a:r>
              <a:rPr lang="en-US" dirty="0" smtClean="0">
                <a:solidFill>
                  <a:schemeClr val="bg1"/>
                </a:solidFill>
              </a:rPr>
              <a:t>There is no simple or universally agreed upon classification scheme for viruses. In this section, we classify viruses along </a:t>
            </a:r>
            <a:r>
              <a:rPr lang="en-US" sz="2000" b="1" dirty="0" smtClean="0">
                <a:solidFill>
                  <a:schemeClr val="bg1"/>
                </a:solidFill>
              </a:rPr>
              <a:t>two orthogonal axes</a:t>
            </a:r>
            <a:r>
              <a:rPr lang="en-US" dirty="0" smtClean="0">
                <a:solidFill>
                  <a:schemeClr val="bg1"/>
                </a:solidFill>
              </a:rPr>
              <a:t>: the type of target the virus tries to infect and the method the virus uses to conceal itself from detection by users and anti-virus software. </a:t>
            </a:r>
          </a:p>
          <a:p>
            <a:endParaRPr lang="en-US" dirty="0" smtClean="0">
              <a:solidFill>
                <a:schemeClr val="bg1"/>
              </a:solidFill>
            </a:endParaRPr>
          </a:p>
          <a:p>
            <a:r>
              <a:rPr lang="en-US" dirty="0" smtClean="0">
                <a:solidFill>
                  <a:schemeClr val="bg1"/>
                </a:solidFill>
              </a:rPr>
              <a:t>A virus classification by </a:t>
            </a:r>
            <a:r>
              <a:rPr lang="en-US" b="1" dirty="0" smtClean="0">
                <a:solidFill>
                  <a:schemeClr val="bg1"/>
                </a:solidFill>
                <a:latin typeface="Arial Black" panose="020B0A04020102020204" pitchFamily="34" charset="0"/>
              </a:rPr>
              <a:t>target </a:t>
            </a:r>
            <a:r>
              <a:rPr lang="en-US" dirty="0" smtClean="0">
                <a:solidFill>
                  <a:schemeClr val="bg1"/>
                </a:solidFill>
              </a:rPr>
              <a:t>includes the following categories:</a:t>
            </a:r>
            <a:endParaRPr lang="en-US" dirty="0">
              <a:solidFill>
                <a:schemeClr val="bg1"/>
              </a:solidFill>
            </a:endParaRPr>
          </a:p>
        </p:txBody>
      </p:sp>
      <p:sp>
        <p:nvSpPr>
          <p:cNvPr id="3" name="Rectangle 2"/>
          <p:cNvSpPr/>
          <p:nvPr/>
        </p:nvSpPr>
        <p:spPr>
          <a:xfrm>
            <a:off x="3583459" y="1933575"/>
            <a:ext cx="6096000" cy="4924425"/>
          </a:xfrm>
          <a:prstGeom prst="rect">
            <a:avLst/>
          </a:prstGeom>
        </p:spPr>
        <p:txBody>
          <a:bodyPr>
            <a:spAutoFit/>
          </a:bodyPr>
          <a:lstStyle/>
          <a:p>
            <a:r>
              <a:rPr lang="en-US" sz="2000" b="1" dirty="0" smtClean="0">
                <a:solidFill>
                  <a:srgbClr val="72D3FE"/>
                </a:solidFill>
              </a:rPr>
              <a:t>Boot sector infector</a:t>
            </a:r>
            <a:r>
              <a:rPr lang="en-US" dirty="0" smtClean="0">
                <a:solidFill>
                  <a:schemeClr val="bg1"/>
                </a:solidFill>
              </a:rPr>
              <a:t>:</a:t>
            </a:r>
          </a:p>
          <a:p>
            <a:pPr marL="285750" indent="-285750">
              <a:buFont typeface="Wingdings" panose="05000000000000000000" pitchFamily="2" charset="2"/>
              <a:buChar char="§"/>
            </a:pPr>
            <a:r>
              <a:rPr lang="en-US" dirty="0" smtClean="0">
                <a:solidFill>
                  <a:schemeClr val="bg1"/>
                </a:solidFill>
              </a:rPr>
              <a:t> Infects a master boot record and spreads when a system is booted from the disk containing the virus.</a:t>
            </a:r>
          </a:p>
          <a:p>
            <a:r>
              <a:rPr lang="en-US" dirty="0" smtClean="0">
                <a:solidFill>
                  <a:schemeClr val="bg1"/>
                </a:solidFill>
              </a:rPr>
              <a:t> </a:t>
            </a:r>
          </a:p>
          <a:p>
            <a:r>
              <a:rPr lang="en-US" sz="2000" b="1" dirty="0" smtClean="0">
                <a:solidFill>
                  <a:srgbClr val="72D3FE"/>
                </a:solidFill>
              </a:rPr>
              <a:t>File infector:</a:t>
            </a:r>
          </a:p>
          <a:p>
            <a:pPr marL="285750" indent="-285750">
              <a:buFont typeface="Wingdings" panose="05000000000000000000" pitchFamily="2" charset="2"/>
              <a:buChar char="§"/>
            </a:pPr>
            <a:r>
              <a:rPr lang="en-US" dirty="0" smtClean="0">
                <a:solidFill>
                  <a:schemeClr val="bg1"/>
                </a:solidFill>
              </a:rPr>
              <a:t> Infects files that the operating system or shell consider to be executable. </a:t>
            </a:r>
          </a:p>
          <a:p>
            <a:endParaRPr lang="en-US" sz="2000" b="1" dirty="0" smtClean="0">
              <a:solidFill>
                <a:srgbClr val="72D3FE"/>
              </a:solidFill>
            </a:endParaRPr>
          </a:p>
          <a:p>
            <a:r>
              <a:rPr lang="en-US" sz="2000" b="1" dirty="0" smtClean="0">
                <a:solidFill>
                  <a:srgbClr val="72D3FE"/>
                </a:solidFill>
              </a:rPr>
              <a:t>Macro virus: </a:t>
            </a:r>
          </a:p>
          <a:p>
            <a:pPr marL="285750" indent="-285750">
              <a:buFont typeface="Wingdings" panose="05000000000000000000" pitchFamily="2" charset="2"/>
              <a:buChar char="§"/>
            </a:pPr>
            <a:r>
              <a:rPr lang="en-US" dirty="0" smtClean="0">
                <a:solidFill>
                  <a:schemeClr val="bg1"/>
                </a:solidFill>
              </a:rPr>
              <a:t>Infects files with macro or scripting code that is interpreted by an application. </a:t>
            </a:r>
          </a:p>
          <a:p>
            <a:endParaRPr lang="en-US" dirty="0" smtClean="0">
              <a:solidFill>
                <a:schemeClr val="bg1"/>
              </a:solidFill>
            </a:endParaRPr>
          </a:p>
          <a:p>
            <a:r>
              <a:rPr lang="en-US" sz="2000" b="1" dirty="0" smtClean="0">
                <a:solidFill>
                  <a:srgbClr val="72D3FE"/>
                </a:solidFill>
              </a:rPr>
              <a:t>Multipartite virus:</a:t>
            </a:r>
          </a:p>
          <a:p>
            <a:pPr marL="285750" indent="-285750">
              <a:buFont typeface="Wingdings" panose="05000000000000000000" pitchFamily="2" charset="2"/>
              <a:buChar char="§"/>
            </a:pPr>
            <a:r>
              <a:rPr lang="en-US" dirty="0" smtClean="0">
                <a:solidFill>
                  <a:schemeClr val="bg1"/>
                </a:solidFill>
              </a:rPr>
              <a:t> Infects files in multiple ways. Typically, the multipartite virus is capable of infecting multiple types of files, so that virus eradication must deal with all of the possible sites of infection</a:t>
            </a:r>
            <a:endParaRPr lang="en-US" dirty="0">
              <a:solidFill>
                <a:schemeClr val="bg1"/>
              </a:solidFill>
            </a:endParaRPr>
          </a:p>
        </p:txBody>
      </p:sp>
      <p:sp>
        <p:nvSpPr>
          <p:cNvPr id="4" name="Rectangle 3"/>
          <p:cNvSpPr/>
          <p:nvPr/>
        </p:nvSpPr>
        <p:spPr>
          <a:xfrm>
            <a:off x="0" y="-286716"/>
            <a:ext cx="6096000" cy="2669962"/>
          </a:xfrm>
          <a:prstGeom prst="rect">
            <a:avLst/>
          </a:prstGeom>
        </p:spPr>
        <p:txBody>
          <a:bodyPr>
            <a:spAutoFit/>
          </a:bodyPr>
          <a:lstStyle/>
          <a:p>
            <a:pPr>
              <a:lnSpc>
                <a:spcPts val="6737"/>
              </a:lnSpc>
            </a:pPr>
            <a:r>
              <a:rPr lang="en-US" sz="2000" spc="507" dirty="0">
                <a:solidFill>
                  <a:srgbClr val="A5D4FF"/>
                </a:solidFill>
                <a:latin typeface="Bebas Neue"/>
              </a:rPr>
              <a:t>Classificatio</a:t>
            </a:r>
            <a:r>
              <a:rPr lang="en-US" spc="507" dirty="0">
                <a:solidFill>
                  <a:srgbClr val="A5D4FF"/>
                </a:solidFill>
                <a:latin typeface="Bebas Neue"/>
              </a:rPr>
              <a:t>n</a:t>
            </a:r>
            <a:r>
              <a:rPr lang="en-US" sz="3600" spc="507" dirty="0" smtClean="0">
                <a:solidFill>
                  <a:srgbClr val="A5D4FF"/>
                </a:solidFill>
                <a:latin typeface="Bebas Neue"/>
              </a:rPr>
              <a:t> </a:t>
            </a:r>
          </a:p>
          <a:p>
            <a:pPr>
              <a:lnSpc>
                <a:spcPts val="6737"/>
              </a:lnSpc>
            </a:pPr>
            <a:r>
              <a:rPr lang="en-US" sz="3600" spc="507" dirty="0" smtClean="0">
                <a:solidFill>
                  <a:srgbClr val="A5D4FF"/>
                </a:solidFill>
                <a:latin typeface="Bebas Neue"/>
              </a:rPr>
              <a:t>OF </a:t>
            </a:r>
          </a:p>
          <a:p>
            <a:pPr>
              <a:lnSpc>
                <a:spcPts val="6737"/>
              </a:lnSpc>
            </a:pPr>
            <a:r>
              <a:rPr lang="en-US" sz="3600" spc="507" dirty="0" smtClean="0">
                <a:solidFill>
                  <a:srgbClr val="A5D4FF"/>
                </a:solidFill>
                <a:latin typeface="Bebas Neue"/>
              </a:rPr>
              <a:t>VIRUS</a:t>
            </a:r>
          </a:p>
        </p:txBody>
      </p:sp>
      <p:sp>
        <p:nvSpPr>
          <p:cNvPr id="5" name="Minus 4"/>
          <p:cNvSpPr/>
          <p:nvPr/>
        </p:nvSpPr>
        <p:spPr>
          <a:xfrm>
            <a:off x="-494133" y="2272130"/>
            <a:ext cx="3839300"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A761E02A-2FF4-4D93-A323-9DF8EC559024}" type="datetime1">
              <a:rPr lang="en-US" smtClean="0"/>
              <a:t>4/27/2021</a:t>
            </a:fld>
            <a:endParaRPr lang="en-US"/>
          </a:p>
        </p:txBody>
      </p:sp>
      <p:sp>
        <p:nvSpPr>
          <p:cNvPr id="12" name="Slide Number Placeholder 11"/>
          <p:cNvSpPr>
            <a:spLocks noGrp="1"/>
          </p:cNvSpPr>
          <p:nvPr>
            <p:ph type="sldNum" sz="quarter" idx="12"/>
          </p:nvPr>
        </p:nvSpPr>
        <p:spPr/>
        <p:txBody>
          <a:bodyPr/>
          <a:lstStyle/>
          <a:p>
            <a:fld id="{9530C398-067E-418C-82ED-70AD89047961}" type="slidenum">
              <a:rPr lang="en-US" smtClean="0"/>
              <a:t>14</a:t>
            </a:fld>
            <a:endParaRPr lang="en-US"/>
          </a:p>
        </p:txBody>
      </p:sp>
    </p:spTree>
    <p:extLst>
      <p:ext uri="{BB962C8B-B14F-4D97-AF65-F5344CB8AC3E}">
        <p14:creationId xmlns:p14="http://schemas.microsoft.com/office/powerpoint/2010/main" val="2634711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7921" y="180966"/>
            <a:ext cx="10808045" cy="6586418"/>
          </a:xfrm>
          <a:prstGeom prst="rect">
            <a:avLst/>
          </a:prstGeom>
        </p:spPr>
        <p:txBody>
          <a:bodyPr wrap="square">
            <a:spAutoFit/>
          </a:bodyPr>
          <a:lstStyle/>
          <a:p>
            <a:r>
              <a:rPr lang="en-US" dirty="0" smtClean="0">
                <a:solidFill>
                  <a:schemeClr val="bg1"/>
                </a:solidFill>
              </a:rPr>
              <a:t>A virus classification by </a:t>
            </a:r>
            <a:r>
              <a:rPr lang="en-US" sz="2000" b="1" dirty="0" smtClean="0">
                <a:solidFill>
                  <a:schemeClr val="bg1"/>
                </a:solidFill>
              </a:rPr>
              <a:t>concealment strategy </a:t>
            </a:r>
            <a:r>
              <a:rPr lang="en-US" dirty="0" smtClean="0">
                <a:solidFill>
                  <a:schemeClr val="bg1"/>
                </a:solidFill>
              </a:rPr>
              <a:t>includes the following categories:</a:t>
            </a:r>
          </a:p>
          <a:p>
            <a:r>
              <a:rPr lang="en-US" dirty="0" smtClean="0">
                <a:solidFill>
                  <a:schemeClr val="bg1"/>
                </a:solidFill>
              </a:rPr>
              <a:t> </a:t>
            </a:r>
          </a:p>
          <a:p>
            <a:r>
              <a:rPr lang="en-US" sz="2000" b="1" dirty="0" smtClean="0">
                <a:solidFill>
                  <a:srgbClr val="72D3FE"/>
                </a:solidFill>
              </a:rPr>
              <a:t>Encrypted virus:</a:t>
            </a:r>
          </a:p>
          <a:p>
            <a:pPr marL="285750" indent="-285750">
              <a:buFont typeface="Wingdings" panose="05000000000000000000" pitchFamily="2" charset="2"/>
              <a:buChar char="§"/>
            </a:pPr>
            <a:r>
              <a:rPr lang="en-US" dirty="0" smtClean="0">
                <a:solidFill>
                  <a:schemeClr val="bg1"/>
                </a:solidFill>
              </a:rPr>
              <a:t>A portion of the virus creates a random encryption key and encrypts the remainder of the virus. The key is stored with the virus. When an infected program is invoked, the virus uses the stored random key to decrypt the virus. </a:t>
            </a:r>
          </a:p>
          <a:p>
            <a:endParaRPr lang="en-US" dirty="0" smtClean="0">
              <a:solidFill>
                <a:schemeClr val="bg1"/>
              </a:solidFill>
            </a:endParaRPr>
          </a:p>
          <a:p>
            <a:r>
              <a:rPr lang="en-US" sz="2000" b="1" dirty="0" smtClean="0">
                <a:solidFill>
                  <a:srgbClr val="72D3FE"/>
                </a:solidFill>
              </a:rPr>
              <a:t>Stealth virus</a:t>
            </a:r>
            <a:r>
              <a:rPr lang="en-US" dirty="0" smtClean="0">
                <a:solidFill>
                  <a:schemeClr val="bg1"/>
                </a:solidFill>
              </a:rPr>
              <a:t>:</a:t>
            </a:r>
          </a:p>
          <a:p>
            <a:pPr marL="285750" indent="-285750">
              <a:buFont typeface="Wingdings" panose="05000000000000000000" pitchFamily="2" charset="2"/>
              <a:buChar char="§"/>
            </a:pPr>
            <a:r>
              <a:rPr lang="en-US" dirty="0" smtClean="0">
                <a:solidFill>
                  <a:schemeClr val="bg1"/>
                </a:solidFill>
              </a:rPr>
              <a:t> A form of virus explicitly designed to hide itself from detection by anti-virus software. Thus, the entire virus, not just a payload is hidden. It may use code mutation, compression, or rootkit techniques to achieve this.</a:t>
            </a:r>
          </a:p>
          <a:p>
            <a:r>
              <a:rPr lang="en-US" dirty="0" smtClean="0">
                <a:solidFill>
                  <a:schemeClr val="bg1"/>
                </a:solidFill>
              </a:rPr>
              <a:t> </a:t>
            </a:r>
          </a:p>
          <a:p>
            <a:r>
              <a:rPr lang="en-US" sz="2000" b="1" dirty="0" smtClean="0">
                <a:solidFill>
                  <a:srgbClr val="72D3FE"/>
                </a:solidFill>
              </a:rPr>
              <a:t>Polymorphic virus</a:t>
            </a:r>
            <a:r>
              <a:rPr lang="en-US" dirty="0" smtClean="0">
                <a:solidFill>
                  <a:schemeClr val="bg1"/>
                </a:solidFill>
              </a:rPr>
              <a:t>:</a:t>
            </a:r>
          </a:p>
          <a:p>
            <a:pPr marL="285750" indent="-285750">
              <a:buFont typeface="Wingdings" panose="05000000000000000000" pitchFamily="2" charset="2"/>
              <a:buChar char="§"/>
            </a:pPr>
            <a:r>
              <a:rPr lang="en-US" dirty="0" smtClean="0">
                <a:solidFill>
                  <a:schemeClr val="bg1"/>
                </a:solidFill>
              </a:rPr>
              <a:t> A form of virus that creates copies during replication that are functionally equivalent but have distinctly different bit patterns, in order to defeat programs that scan for viruses. In this case, the “signature” of the virus will vary with each copy. The portion of the virus that is responsible for generating keys and performing encryption/decryption is referred to as the mutation engine. The mutation engine itself is altered with each use.</a:t>
            </a:r>
          </a:p>
          <a:p>
            <a:endParaRPr lang="en-US" dirty="0" smtClean="0">
              <a:solidFill>
                <a:schemeClr val="bg1"/>
              </a:solidFill>
            </a:endParaRPr>
          </a:p>
          <a:p>
            <a:r>
              <a:rPr lang="en-US" dirty="0" smtClean="0">
                <a:solidFill>
                  <a:schemeClr val="bg1"/>
                </a:solidFill>
              </a:rPr>
              <a:t> </a:t>
            </a:r>
            <a:r>
              <a:rPr lang="en-US" sz="2000" b="1" dirty="0" smtClean="0">
                <a:solidFill>
                  <a:srgbClr val="72D3FE"/>
                </a:solidFill>
              </a:rPr>
              <a:t>Metamorphic virus:</a:t>
            </a:r>
          </a:p>
          <a:p>
            <a:pPr marL="285750" indent="-285750">
              <a:buFont typeface="Wingdings" panose="05000000000000000000" pitchFamily="2" charset="2"/>
              <a:buChar char="§"/>
            </a:pPr>
            <a:r>
              <a:rPr lang="en-US" dirty="0" smtClean="0">
                <a:solidFill>
                  <a:schemeClr val="bg1"/>
                </a:solidFill>
              </a:rPr>
              <a:t>As with a polymorphic virus, a metamorphic virus mutates with every infection. The difference is that a metamorphic virus rewrites itself completely at each iteration, using multiple transformation techniques, increasing the difficulty of detection. Metamorphic viruses may change their behavior as well as their appearance </a:t>
            </a:r>
            <a:endParaRPr lang="en-US" dirty="0">
              <a:solidFill>
                <a:schemeClr val="bg1"/>
              </a:solidFill>
            </a:endParaRPr>
          </a:p>
        </p:txBody>
      </p:sp>
      <p:sp>
        <p:nvSpPr>
          <p:cNvPr id="10" name="Date Placeholder 9"/>
          <p:cNvSpPr>
            <a:spLocks noGrp="1"/>
          </p:cNvSpPr>
          <p:nvPr>
            <p:ph type="dt" sz="half" idx="10"/>
          </p:nvPr>
        </p:nvSpPr>
        <p:spPr/>
        <p:txBody>
          <a:bodyPr/>
          <a:lstStyle/>
          <a:p>
            <a:fld id="{D8B763A4-6960-4621-B6C4-FF63E71043B6}"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t>15</a:t>
            </a:fld>
            <a:endParaRPr lang="en-US"/>
          </a:p>
        </p:txBody>
      </p:sp>
    </p:spTree>
    <p:extLst>
      <p:ext uri="{BB962C8B-B14F-4D97-AF65-F5344CB8AC3E}">
        <p14:creationId xmlns:p14="http://schemas.microsoft.com/office/powerpoint/2010/main" val="852823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761" y="1606547"/>
            <a:ext cx="9201665" cy="5078313"/>
          </a:xfrm>
          <a:prstGeom prst="rect">
            <a:avLst/>
          </a:prstGeom>
        </p:spPr>
        <p:txBody>
          <a:bodyPr wrap="square">
            <a:spAutoFit/>
          </a:bodyPr>
          <a:lstStyle/>
          <a:p>
            <a:r>
              <a:rPr lang="en-US" dirty="0" smtClean="0">
                <a:solidFill>
                  <a:schemeClr val="bg1"/>
                </a:solidFill>
              </a:rPr>
              <a:t>In the mid-1990s, macro or scripting code viruses became by far the most prevalent type of virus.</a:t>
            </a:r>
          </a:p>
          <a:p>
            <a:endParaRPr lang="en-US" dirty="0" smtClean="0">
              <a:solidFill>
                <a:schemeClr val="bg1"/>
              </a:solidFill>
            </a:endParaRPr>
          </a:p>
          <a:p>
            <a:r>
              <a:rPr lang="en-US" dirty="0" smtClean="0">
                <a:solidFill>
                  <a:schemeClr val="bg1"/>
                </a:solidFill>
              </a:rPr>
              <a:t>Macro viruses are particularly threatening for a number of reasons:</a:t>
            </a:r>
          </a:p>
          <a:p>
            <a:endParaRPr lang="en-US" dirty="0" smtClean="0">
              <a:solidFill>
                <a:schemeClr val="bg1"/>
              </a:solidFill>
            </a:endParaRPr>
          </a:p>
          <a:p>
            <a:pPr marL="342900" indent="-342900">
              <a:buFont typeface="Wingdings" panose="05000000000000000000" pitchFamily="2" charset="2"/>
              <a:buChar char="§"/>
            </a:pPr>
            <a:r>
              <a:rPr lang="en-US" dirty="0" smtClean="0">
                <a:solidFill>
                  <a:schemeClr val="bg1"/>
                </a:solidFill>
              </a:rPr>
              <a:t>A macro virus is platform independent. Many macro viruses infect active content in commonly used applications, such as macros in Microsoft Word documents or other Microsoft Office documents, or scripting code in Adobe PDF documents. Any hardware platform and operating system that supports these applications can be infected.</a:t>
            </a:r>
          </a:p>
          <a:p>
            <a:pPr marL="342900" indent="-342900">
              <a:buFont typeface="Wingdings" panose="05000000000000000000" pitchFamily="2" charset="2"/>
              <a:buChar char="§"/>
            </a:pPr>
            <a:endParaRPr lang="en-US" dirty="0">
              <a:solidFill>
                <a:schemeClr val="bg1"/>
              </a:solidFill>
            </a:endParaRPr>
          </a:p>
          <a:p>
            <a:pPr marL="342900" indent="-342900">
              <a:buFont typeface="Wingdings" panose="05000000000000000000" pitchFamily="2" charset="2"/>
              <a:buChar char="§"/>
            </a:pPr>
            <a:r>
              <a:rPr lang="en-US" dirty="0" smtClean="0">
                <a:solidFill>
                  <a:schemeClr val="bg1"/>
                </a:solidFill>
              </a:rPr>
              <a:t>Macro viruses infect documents, not executable portions of code. Most of the information introduced onto a computer system is in the form of documents rather than programs. </a:t>
            </a:r>
          </a:p>
          <a:p>
            <a:endParaRPr lang="en-US" dirty="0" smtClean="0">
              <a:solidFill>
                <a:schemeClr val="bg1"/>
              </a:solidFill>
            </a:endParaRPr>
          </a:p>
          <a:p>
            <a:pPr marL="285750" indent="-285750">
              <a:buFont typeface="Wingdings" panose="05000000000000000000" pitchFamily="2" charset="2"/>
              <a:buChar char="§"/>
            </a:pPr>
            <a:r>
              <a:rPr lang="en-US" dirty="0" smtClean="0">
                <a:solidFill>
                  <a:schemeClr val="bg1"/>
                </a:solidFill>
              </a:rPr>
              <a:t>3. Macro viruses are easily spread, as the documents they exploit are shared in normal use. A very common method is by electronic mail. </a:t>
            </a:r>
          </a:p>
          <a:p>
            <a:endParaRPr lang="en-US" dirty="0" smtClean="0">
              <a:solidFill>
                <a:schemeClr val="bg1"/>
              </a:solidFill>
            </a:endParaRPr>
          </a:p>
          <a:p>
            <a:pPr marL="285750" indent="-285750">
              <a:buFont typeface="Wingdings" panose="05000000000000000000" pitchFamily="2" charset="2"/>
              <a:buChar char="§"/>
            </a:pPr>
            <a:r>
              <a:rPr lang="en-US" dirty="0" smtClean="0">
                <a:solidFill>
                  <a:schemeClr val="bg1"/>
                </a:solidFill>
              </a:rPr>
              <a:t>4. Because macro viruses infect user documents rather than system programs, traditional file system access controls are of limited use in preventing their spread, since users are expected to modify them.</a:t>
            </a:r>
            <a:endParaRPr lang="en-US" dirty="0">
              <a:solidFill>
                <a:schemeClr val="bg1"/>
              </a:solidFill>
            </a:endParaRPr>
          </a:p>
        </p:txBody>
      </p:sp>
      <p:sp>
        <p:nvSpPr>
          <p:cNvPr id="4" name="Minus 3"/>
          <p:cNvSpPr/>
          <p:nvPr/>
        </p:nvSpPr>
        <p:spPr>
          <a:xfrm>
            <a:off x="4415480" y="1070918"/>
            <a:ext cx="8937921" cy="304969"/>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8940" y="-204205"/>
            <a:ext cx="6096002" cy="1810752"/>
          </a:xfrm>
          <a:prstGeom prst="rect">
            <a:avLst/>
          </a:prstGeom>
        </p:spPr>
        <p:txBody>
          <a:bodyPr wrap="square">
            <a:spAutoFit/>
          </a:bodyPr>
          <a:lstStyle/>
          <a:p>
            <a:pPr>
              <a:lnSpc>
                <a:spcPts val="6737"/>
              </a:lnSpc>
            </a:pPr>
            <a:r>
              <a:rPr lang="en-US" sz="3200" spc="507" dirty="0" smtClean="0">
                <a:solidFill>
                  <a:srgbClr val="A5D4FF"/>
                </a:solidFill>
                <a:latin typeface="Bebas Neue"/>
              </a:rPr>
              <a:t>MACRO</a:t>
            </a:r>
            <a:r>
              <a:rPr lang="en-US" sz="3200" spc="507" dirty="0">
                <a:solidFill>
                  <a:srgbClr val="A5D4FF"/>
                </a:solidFill>
                <a:latin typeface="Bebas Neue"/>
              </a:rPr>
              <a:t> </a:t>
            </a:r>
          </a:p>
          <a:p>
            <a:pPr>
              <a:lnSpc>
                <a:spcPts val="6737"/>
              </a:lnSpc>
            </a:pPr>
            <a:r>
              <a:rPr lang="en-US" sz="2400" spc="507" dirty="0" smtClean="0">
                <a:solidFill>
                  <a:srgbClr val="A5D4FF"/>
                </a:solidFill>
                <a:latin typeface="Bebas Neue"/>
              </a:rPr>
              <a:t>AND Scripting VIRUSES</a:t>
            </a:r>
          </a:p>
        </p:txBody>
      </p:sp>
      <p:sp>
        <p:nvSpPr>
          <p:cNvPr id="13" name="Date Placeholder 12"/>
          <p:cNvSpPr>
            <a:spLocks noGrp="1"/>
          </p:cNvSpPr>
          <p:nvPr>
            <p:ph type="dt" sz="half" idx="10"/>
          </p:nvPr>
        </p:nvSpPr>
        <p:spPr/>
        <p:txBody>
          <a:bodyPr/>
          <a:lstStyle/>
          <a:p>
            <a:fld id="{F04CE23C-5F2A-4835-9913-641D2FE468CB}"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t>16</a:t>
            </a:fld>
            <a:endParaRPr lang="en-US"/>
          </a:p>
        </p:txBody>
      </p:sp>
    </p:spTree>
    <p:extLst>
      <p:ext uri="{BB962C8B-B14F-4D97-AF65-F5344CB8AC3E}">
        <p14:creationId xmlns:p14="http://schemas.microsoft.com/office/powerpoint/2010/main" val="18010491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3308" y="1372899"/>
            <a:ext cx="8146741" cy="4555093"/>
          </a:xfrm>
          <a:prstGeom prst="rect">
            <a:avLst/>
          </a:prstGeom>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A worm is a program that actively seeks out more machines to infect, and then each infected machine serves as an automated launching pad for attacks on other machines. Worm programs exploit software vulnerabilities in client or server programs </a:t>
            </a:r>
          </a:p>
          <a:p>
            <a:endParaRPr lang="en-US" dirty="0">
              <a:solidFill>
                <a:schemeClr val="bg1"/>
              </a:solidFill>
            </a:endParaRPr>
          </a:p>
          <a:p>
            <a:pPr marL="742950" lvl="1" indent="-285750">
              <a:buFont typeface="Wingdings" panose="05000000000000000000" pitchFamily="2" charset="2"/>
              <a:buChar char="§"/>
            </a:pPr>
            <a:r>
              <a:rPr lang="en-US" dirty="0" smtClean="0">
                <a:solidFill>
                  <a:schemeClr val="bg1"/>
                </a:solidFill>
              </a:rPr>
              <a:t> </a:t>
            </a:r>
            <a:r>
              <a:rPr lang="en-US" sz="2400" dirty="0" smtClean="0">
                <a:solidFill>
                  <a:schemeClr val="bg1"/>
                </a:solidFill>
              </a:rPr>
              <a:t>Can use network connections to spread from system to system</a:t>
            </a:r>
          </a:p>
          <a:p>
            <a:pPr marL="742950" lvl="1" indent="-285750">
              <a:buFont typeface="Wingdings" panose="05000000000000000000" pitchFamily="2" charset="2"/>
              <a:buChar char="§"/>
            </a:pPr>
            <a:r>
              <a:rPr lang="en-US" sz="2400" dirty="0" smtClean="0">
                <a:solidFill>
                  <a:schemeClr val="bg1"/>
                </a:solidFill>
              </a:rPr>
              <a:t>Also spread through shared media(USB drives, CD, DVD , data disks)</a:t>
            </a:r>
          </a:p>
          <a:p>
            <a:pPr marL="742950" lvl="1" indent="-285750">
              <a:buFont typeface="Wingdings" panose="05000000000000000000" pitchFamily="2" charset="2"/>
              <a:buChar char="§"/>
            </a:pPr>
            <a:r>
              <a:rPr lang="en-US" sz="2400" dirty="0" smtClean="0">
                <a:solidFill>
                  <a:schemeClr val="bg1"/>
                </a:solidFill>
              </a:rPr>
              <a:t>It also spread in macro or script code included in attachments and instant messenger file transfers</a:t>
            </a:r>
          </a:p>
          <a:p>
            <a:pPr marL="742950" lvl="1" indent="-285750">
              <a:buFont typeface="Wingdings" panose="05000000000000000000" pitchFamily="2" charset="2"/>
              <a:buChar char="§"/>
            </a:pPr>
            <a:r>
              <a:rPr lang="en-US" sz="2400" dirty="0" smtClean="0">
                <a:solidFill>
                  <a:schemeClr val="bg1"/>
                </a:solidFill>
              </a:rPr>
              <a:t>Upon activation the worm may replicate and propagate again</a:t>
            </a:r>
            <a:endParaRPr lang="en-US" sz="2400" dirty="0">
              <a:solidFill>
                <a:schemeClr val="bg1"/>
              </a:solidFill>
            </a:endParaRPr>
          </a:p>
        </p:txBody>
      </p:sp>
      <p:sp>
        <p:nvSpPr>
          <p:cNvPr id="6" name="Rectangle 5"/>
          <p:cNvSpPr/>
          <p:nvPr/>
        </p:nvSpPr>
        <p:spPr>
          <a:xfrm>
            <a:off x="4511379" y="326110"/>
            <a:ext cx="4366290" cy="923330"/>
          </a:xfrm>
          <a:prstGeom prst="rect">
            <a:avLst/>
          </a:prstGeom>
        </p:spPr>
        <p:txBody>
          <a:bodyPr wrap="square">
            <a:spAutoFit/>
          </a:bodyPr>
          <a:lstStyle/>
          <a:p>
            <a:r>
              <a:rPr lang="en-US" sz="5400" b="1" spc="507" dirty="0" smtClean="0">
                <a:solidFill>
                  <a:srgbClr val="A5D4FF"/>
                </a:solidFill>
                <a:latin typeface="Bebas Neue"/>
              </a:rPr>
              <a:t>WORMS</a:t>
            </a:r>
            <a:endParaRPr lang="en-US" sz="5400" b="1" dirty="0">
              <a:solidFill>
                <a:srgbClr val="A5D4FF"/>
              </a:solidFill>
            </a:endParaRPr>
          </a:p>
        </p:txBody>
      </p:sp>
      <p:sp>
        <p:nvSpPr>
          <p:cNvPr id="7" name="Minus 6"/>
          <p:cNvSpPr/>
          <p:nvPr/>
        </p:nvSpPr>
        <p:spPr>
          <a:xfrm>
            <a:off x="-808688" y="887496"/>
            <a:ext cx="6082024"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fld id="{95FE83DB-E0BB-41C3-B04B-150D546DFD52}"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t>17</a:t>
            </a:fld>
            <a:endParaRPr lang="en-US"/>
          </a:p>
        </p:txBody>
      </p:sp>
    </p:spTree>
    <p:extLst>
      <p:ext uri="{BB962C8B-B14F-4D97-AF65-F5344CB8AC3E}">
        <p14:creationId xmlns:p14="http://schemas.microsoft.com/office/powerpoint/2010/main" val="367071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1873" y="292963"/>
            <a:ext cx="9256450" cy="6340197"/>
          </a:xfrm>
          <a:prstGeom prst="rect">
            <a:avLst/>
          </a:prstGeom>
        </p:spPr>
        <p:txBody>
          <a:bodyPr wrap="square">
            <a:spAutoFit/>
          </a:bodyPr>
          <a:lstStyle/>
          <a:p>
            <a:r>
              <a:rPr lang="en-US" dirty="0" smtClean="0">
                <a:solidFill>
                  <a:schemeClr val="bg1"/>
                </a:solidFill>
              </a:rPr>
              <a:t>To replicate itself, a worm uses some means to access remote systems. These include the following:</a:t>
            </a:r>
          </a:p>
          <a:p>
            <a:r>
              <a:rPr lang="en-US" sz="2000" b="1" dirty="0" smtClean="0">
                <a:solidFill>
                  <a:srgbClr val="72D3FE"/>
                </a:solidFill>
              </a:rPr>
              <a:t>Electronic mail or instant messenger facility: </a:t>
            </a:r>
          </a:p>
          <a:p>
            <a:pPr marL="742950" lvl="1" indent="-285750">
              <a:buFont typeface="Wingdings" panose="05000000000000000000" pitchFamily="2" charset="2"/>
              <a:buChar char="§"/>
            </a:pPr>
            <a:r>
              <a:rPr lang="en-US" dirty="0" smtClean="0">
                <a:solidFill>
                  <a:schemeClr val="bg1"/>
                </a:solidFill>
              </a:rPr>
              <a:t>A worm e-mails a copy of itself to other systems, or sends itself as an attachment via an instant message service, so that its code is run when the e-mail or attachment is received or viewed.</a:t>
            </a:r>
          </a:p>
          <a:p>
            <a:r>
              <a:rPr lang="en-US" sz="2000" b="1" dirty="0" smtClean="0">
                <a:solidFill>
                  <a:srgbClr val="72D3FE"/>
                </a:solidFill>
              </a:rPr>
              <a:t> File sharing:</a:t>
            </a:r>
          </a:p>
          <a:p>
            <a:pPr marL="742950" lvl="1" indent="-285750">
              <a:buFont typeface="Wingdings" panose="05000000000000000000" pitchFamily="2" charset="2"/>
              <a:buChar char="§"/>
            </a:pPr>
            <a:r>
              <a:rPr lang="en-US" dirty="0" smtClean="0">
                <a:solidFill>
                  <a:schemeClr val="bg1"/>
                </a:solidFill>
              </a:rPr>
              <a:t> A worm either creates a copy of itself or infects other suitable files as a virus on removable media such as a USB drive; it then executes when the drive is connected to another system using the auto run mechanism by exploiting some software vulnerability, or when a user opens the infected file on the target system.</a:t>
            </a:r>
          </a:p>
          <a:p>
            <a:r>
              <a:rPr lang="en-US" sz="2000" b="1" dirty="0" smtClean="0">
                <a:solidFill>
                  <a:srgbClr val="72D3FE"/>
                </a:solidFill>
              </a:rPr>
              <a:t>Remote execution capability:</a:t>
            </a:r>
          </a:p>
          <a:p>
            <a:pPr marL="742950" lvl="1" indent="-285750">
              <a:buFont typeface="Wingdings" panose="05000000000000000000" pitchFamily="2" charset="2"/>
              <a:buChar char="§"/>
            </a:pPr>
            <a:r>
              <a:rPr lang="en-US" dirty="0" smtClean="0">
                <a:solidFill>
                  <a:schemeClr val="bg1"/>
                </a:solidFill>
              </a:rPr>
              <a:t> A worm executes a copy of itself on another system, either by using an explicit remote execution facility or by exploiting a program flaw in a network service to subvert its operations </a:t>
            </a:r>
          </a:p>
          <a:p>
            <a:endParaRPr lang="en-US" dirty="0" smtClean="0">
              <a:solidFill>
                <a:schemeClr val="bg1"/>
              </a:solidFill>
            </a:endParaRPr>
          </a:p>
          <a:p>
            <a:r>
              <a:rPr lang="en-US" sz="2000" b="1" dirty="0" smtClean="0">
                <a:solidFill>
                  <a:srgbClr val="72D3FE"/>
                </a:solidFill>
              </a:rPr>
              <a:t>Remote file access or transfer capability:</a:t>
            </a:r>
          </a:p>
          <a:p>
            <a:pPr marL="742950" lvl="1" indent="-285750">
              <a:buFont typeface="Wingdings" panose="05000000000000000000" pitchFamily="2" charset="2"/>
              <a:buChar char="§"/>
            </a:pPr>
            <a:r>
              <a:rPr lang="en-US" dirty="0" smtClean="0">
                <a:solidFill>
                  <a:schemeClr val="bg1"/>
                </a:solidFill>
              </a:rPr>
              <a:t> A worm uses a remote file access or transfer service to another system to copy itself from one system to the other, where users on that system may then execute it. </a:t>
            </a:r>
          </a:p>
          <a:p>
            <a:r>
              <a:rPr lang="en-US" sz="2000" b="1" dirty="0" smtClean="0">
                <a:solidFill>
                  <a:srgbClr val="72D3FE"/>
                </a:solidFill>
              </a:rPr>
              <a:t>Remote login capability:</a:t>
            </a:r>
          </a:p>
          <a:p>
            <a:pPr marL="742950" lvl="1" indent="-285750">
              <a:buFont typeface="Wingdings" panose="05000000000000000000" pitchFamily="2" charset="2"/>
              <a:buChar char="§"/>
            </a:pPr>
            <a:r>
              <a:rPr lang="en-US" dirty="0" smtClean="0">
                <a:solidFill>
                  <a:schemeClr val="bg1"/>
                </a:solidFill>
              </a:rPr>
              <a:t> A worm logs onto a remote system as a user and then uses commands to copy itself from one system to the other, where it then executes.</a:t>
            </a:r>
            <a:endParaRPr lang="en-US" dirty="0">
              <a:solidFill>
                <a:schemeClr val="bg1"/>
              </a:solidFill>
            </a:endParaRPr>
          </a:p>
        </p:txBody>
      </p:sp>
      <p:sp>
        <p:nvSpPr>
          <p:cNvPr id="3" name="Rectangle 2"/>
          <p:cNvSpPr/>
          <p:nvPr/>
        </p:nvSpPr>
        <p:spPr>
          <a:xfrm>
            <a:off x="71022" y="292963"/>
            <a:ext cx="6096000" cy="1810752"/>
          </a:xfrm>
          <a:prstGeom prst="rect">
            <a:avLst/>
          </a:prstGeom>
        </p:spPr>
        <p:txBody>
          <a:bodyPr>
            <a:spAutoFit/>
          </a:bodyPr>
          <a:lstStyle/>
          <a:p>
            <a:pPr>
              <a:lnSpc>
                <a:spcPts val="6737"/>
              </a:lnSpc>
            </a:pPr>
            <a:r>
              <a:rPr lang="en-US" sz="3600" spc="507" dirty="0" smtClean="0">
                <a:solidFill>
                  <a:srgbClr val="A5D4FF"/>
                </a:solidFill>
                <a:latin typeface="Bebas Neue"/>
              </a:rPr>
              <a:t>WORM</a:t>
            </a:r>
          </a:p>
          <a:p>
            <a:pPr>
              <a:lnSpc>
                <a:spcPts val="6737"/>
              </a:lnSpc>
            </a:pPr>
            <a:r>
              <a:rPr lang="en-US" sz="2000" spc="507" dirty="0" smtClean="0">
                <a:solidFill>
                  <a:srgbClr val="A5D4FF"/>
                </a:solidFill>
                <a:latin typeface="Bebas Neue"/>
              </a:rPr>
              <a:t>Replication</a:t>
            </a:r>
            <a:r>
              <a:rPr lang="en-US" spc="507" dirty="0" smtClean="0">
                <a:solidFill>
                  <a:srgbClr val="A5D4FF"/>
                </a:solidFill>
                <a:latin typeface="Bebas Neue"/>
              </a:rPr>
              <a:t> </a:t>
            </a:r>
            <a:endParaRPr lang="en-US" spc="507" dirty="0">
              <a:solidFill>
                <a:srgbClr val="A5D4FF"/>
              </a:solidFill>
              <a:latin typeface="Bebas Neue"/>
            </a:endParaRPr>
          </a:p>
        </p:txBody>
      </p:sp>
      <p:sp>
        <p:nvSpPr>
          <p:cNvPr id="4" name="Minus 3"/>
          <p:cNvSpPr/>
          <p:nvPr/>
        </p:nvSpPr>
        <p:spPr>
          <a:xfrm>
            <a:off x="-418569" y="2103715"/>
            <a:ext cx="3530033" cy="304969"/>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0779458E-F79D-4935-A6BD-A8ECD7E4B2BE}"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t>18</a:t>
            </a:fld>
            <a:endParaRPr lang="en-US"/>
          </a:p>
        </p:txBody>
      </p:sp>
    </p:spTree>
    <p:extLst>
      <p:ext uri="{BB962C8B-B14F-4D97-AF65-F5344CB8AC3E}">
        <p14:creationId xmlns:p14="http://schemas.microsoft.com/office/powerpoint/2010/main" val="548008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024" y="497150"/>
            <a:ext cx="11733318" cy="6247864"/>
          </a:xfrm>
          <a:prstGeom prst="rect">
            <a:avLst/>
          </a:prstGeom>
        </p:spPr>
        <p:txBody>
          <a:bodyPr wrap="square">
            <a:spAutoFit/>
          </a:bodyPr>
          <a:lstStyle/>
          <a:p>
            <a:r>
              <a:rPr lang="en-US" sz="3200" dirty="0" smtClean="0">
                <a:solidFill>
                  <a:srgbClr val="72D3FE"/>
                </a:solidFill>
              </a:rPr>
              <a:t>Scanning</a:t>
            </a:r>
          </a:p>
          <a:p>
            <a:r>
              <a:rPr lang="en-US" dirty="0" smtClean="0">
                <a:solidFill>
                  <a:schemeClr val="bg1"/>
                </a:solidFill>
              </a:rPr>
              <a:t>First function in the propagation phase for a network worm. Searches for other systems to infect.</a:t>
            </a:r>
          </a:p>
          <a:p>
            <a:r>
              <a:rPr lang="en-US" dirty="0" smtClean="0">
                <a:solidFill>
                  <a:schemeClr val="bg1"/>
                </a:solidFill>
              </a:rPr>
              <a:t>Scanning strategies that a Worm can use is given below:</a:t>
            </a:r>
          </a:p>
          <a:p>
            <a:endParaRPr lang="en-US" dirty="0" smtClean="0">
              <a:solidFill>
                <a:schemeClr val="bg1"/>
              </a:solidFill>
            </a:endParaRPr>
          </a:p>
          <a:p>
            <a:r>
              <a:rPr lang="en-US" dirty="0" smtClean="0"/>
              <a:t> </a:t>
            </a:r>
            <a:r>
              <a:rPr lang="en-US" sz="2000" b="1" dirty="0" smtClean="0">
                <a:solidFill>
                  <a:srgbClr val="72D3FE"/>
                </a:solidFill>
              </a:rPr>
              <a:t>Random:</a:t>
            </a:r>
          </a:p>
          <a:p>
            <a:pPr marL="742950" lvl="1" indent="-285750">
              <a:buFont typeface="Wingdings" panose="05000000000000000000" pitchFamily="2" charset="2"/>
              <a:buChar char="§"/>
            </a:pPr>
            <a:r>
              <a:rPr lang="en-US" dirty="0" smtClean="0">
                <a:solidFill>
                  <a:schemeClr val="bg1"/>
                </a:solidFill>
              </a:rPr>
              <a:t> Each compromised host probes random addresses in the IP address space, using a different seed. This technique produces a high volume of Internet traffic, which may cause generalized disruption even before the actual attack is launched. </a:t>
            </a:r>
          </a:p>
          <a:p>
            <a:pPr lvl="1"/>
            <a:endParaRPr lang="en-US" dirty="0" smtClean="0">
              <a:solidFill>
                <a:schemeClr val="bg1"/>
              </a:solidFill>
            </a:endParaRPr>
          </a:p>
          <a:p>
            <a:r>
              <a:rPr lang="en-US" sz="2000" b="1" dirty="0" smtClean="0">
                <a:solidFill>
                  <a:srgbClr val="72D3FE"/>
                </a:solidFill>
              </a:rPr>
              <a:t>Hit-List</a:t>
            </a:r>
            <a:r>
              <a:rPr lang="en-US" dirty="0" smtClean="0">
                <a:solidFill>
                  <a:schemeClr val="bg1"/>
                </a:solidFill>
              </a:rPr>
              <a:t>: </a:t>
            </a:r>
          </a:p>
          <a:p>
            <a:pPr marL="742950" lvl="1" indent="-285750">
              <a:buFont typeface="Wingdings" panose="05000000000000000000" pitchFamily="2" charset="2"/>
              <a:buChar char="§"/>
            </a:pPr>
            <a:r>
              <a:rPr lang="en-US" dirty="0" smtClean="0">
                <a:solidFill>
                  <a:schemeClr val="bg1"/>
                </a:solidFill>
              </a:rPr>
              <a:t>The attacker first compiles a long list of potential vulnerable machines. This can be a slow process done over a long period to avoid detection that an attack is underway. Once the list is compiled, the attacker begins infecting machines on the list. Each infected machine is provided with a portion of the list to scan. This strategy results in a very short scanning period, which may make it difficult to detect that infection is taking place. </a:t>
            </a:r>
          </a:p>
          <a:p>
            <a:pPr marL="742950" lvl="1" indent="-285750">
              <a:buFont typeface="Wingdings" panose="05000000000000000000" pitchFamily="2" charset="2"/>
              <a:buChar char="§"/>
            </a:pPr>
            <a:endParaRPr lang="en-US" dirty="0" smtClean="0">
              <a:solidFill>
                <a:schemeClr val="bg1"/>
              </a:solidFill>
            </a:endParaRPr>
          </a:p>
          <a:p>
            <a:r>
              <a:rPr lang="en-US" sz="2000" b="1" dirty="0" smtClean="0">
                <a:solidFill>
                  <a:srgbClr val="72D3FE"/>
                </a:solidFill>
              </a:rPr>
              <a:t>Topological: </a:t>
            </a:r>
          </a:p>
          <a:p>
            <a:pPr marL="742950" lvl="1" indent="-285750">
              <a:buFont typeface="Wingdings" panose="05000000000000000000" pitchFamily="2" charset="2"/>
              <a:buChar char="§"/>
            </a:pPr>
            <a:r>
              <a:rPr lang="en-US" dirty="0" smtClean="0">
                <a:solidFill>
                  <a:schemeClr val="bg1"/>
                </a:solidFill>
              </a:rPr>
              <a:t>This method uses information contained on an infected victim machine to find more hosts to scan</a:t>
            </a:r>
          </a:p>
          <a:p>
            <a:pPr marL="742950" lvl="1" indent="-285750">
              <a:buFont typeface="Wingdings" panose="05000000000000000000" pitchFamily="2" charset="2"/>
              <a:buChar char="§"/>
            </a:pPr>
            <a:endParaRPr lang="en-US" dirty="0" smtClean="0">
              <a:solidFill>
                <a:schemeClr val="bg1"/>
              </a:solidFill>
            </a:endParaRPr>
          </a:p>
          <a:p>
            <a:r>
              <a:rPr lang="en-US" sz="2000" b="1" dirty="0" smtClean="0">
                <a:solidFill>
                  <a:srgbClr val="72D3FE"/>
                </a:solidFill>
              </a:rPr>
              <a:t>Local subnet:</a:t>
            </a:r>
          </a:p>
          <a:p>
            <a:pPr marL="742950" lvl="1" indent="-285750">
              <a:buFont typeface="Wingdings" panose="05000000000000000000" pitchFamily="2" charset="2"/>
              <a:buChar char="§"/>
            </a:pPr>
            <a:r>
              <a:rPr lang="en-US" dirty="0" smtClean="0">
                <a:solidFill>
                  <a:schemeClr val="bg1"/>
                </a:solidFill>
              </a:rPr>
              <a:t> If a host can be infected behind a firewall, that host then looks for targets in its own local network. The host uses the subnet address structure to find other hosts that would otherwise be protected by the firewall</a:t>
            </a:r>
            <a:r>
              <a:rPr lang="en-US" dirty="0" smtClean="0"/>
              <a:t>.</a:t>
            </a:r>
            <a:endParaRPr lang="en-US" dirty="0"/>
          </a:p>
        </p:txBody>
      </p:sp>
      <p:sp>
        <p:nvSpPr>
          <p:cNvPr id="4" name="Rectangle 3"/>
          <p:cNvSpPr/>
          <p:nvPr/>
        </p:nvSpPr>
        <p:spPr>
          <a:xfrm>
            <a:off x="3542191" y="-105422"/>
            <a:ext cx="6835804" cy="853503"/>
          </a:xfrm>
          <a:prstGeom prst="rect">
            <a:avLst/>
          </a:prstGeom>
        </p:spPr>
        <p:txBody>
          <a:bodyPr wrap="square">
            <a:spAutoFit/>
          </a:bodyPr>
          <a:lstStyle/>
          <a:p>
            <a:pPr>
              <a:lnSpc>
                <a:spcPts val="6737"/>
              </a:lnSpc>
            </a:pPr>
            <a:r>
              <a:rPr lang="en-US" sz="2800" spc="507" dirty="0" smtClean="0">
                <a:solidFill>
                  <a:srgbClr val="A5D4FF"/>
                </a:solidFill>
                <a:latin typeface="Bebas Neue"/>
              </a:rPr>
              <a:t>TARGET</a:t>
            </a:r>
            <a:r>
              <a:rPr lang="en-US" sz="2400" spc="507" dirty="0" smtClean="0">
                <a:solidFill>
                  <a:srgbClr val="A5D4FF"/>
                </a:solidFill>
                <a:latin typeface="Bebas Neue"/>
              </a:rPr>
              <a:t> </a:t>
            </a:r>
            <a:r>
              <a:rPr lang="en-US" sz="4000" b="1" spc="507" dirty="0" smtClean="0">
                <a:solidFill>
                  <a:srgbClr val="A5D4FF"/>
                </a:solidFill>
                <a:latin typeface="Bebas Neue"/>
              </a:rPr>
              <a:t>Discovery </a:t>
            </a:r>
          </a:p>
        </p:txBody>
      </p:sp>
      <p:sp>
        <p:nvSpPr>
          <p:cNvPr id="5" name="Minus 4"/>
          <p:cNvSpPr/>
          <p:nvPr/>
        </p:nvSpPr>
        <p:spPr>
          <a:xfrm>
            <a:off x="7766642" y="595596"/>
            <a:ext cx="5097102" cy="304969"/>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EA089B1F-3514-4FE6-8876-C23388A6D86A}" type="datetime1">
              <a:rPr lang="en-US" smtClean="0"/>
              <a:t>4/27/2021</a:t>
            </a:fld>
            <a:endParaRPr lang="en-US"/>
          </a:p>
        </p:txBody>
      </p:sp>
      <p:sp>
        <p:nvSpPr>
          <p:cNvPr id="12" name="Slide Number Placeholder 11"/>
          <p:cNvSpPr>
            <a:spLocks noGrp="1"/>
          </p:cNvSpPr>
          <p:nvPr>
            <p:ph type="sldNum" sz="quarter" idx="12"/>
          </p:nvPr>
        </p:nvSpPr>
        <p:spPr/>
        <p:txBody>
          <a:bodyPr/>
          <a:lstStyle/>
          <a:p>
            <a:fld id="{9530C398-067E-418C-82ED-70AD89047961}" type="slidenum">
              <a:rPr lang="en-US" smtClean="0"/>
              <a:t>19</a:t>
            </a:fld>
            <a:endParaRPr lang="en-US"/>
          </a:p>
        </p:txBody>
      </p:sp>
    </p:spTree>
    <p:extLst>
      <p:ext uri="{BB962C8B-B14F-4D97-AF65-F5344CB8AC3E}">
        <p14:creationId xmlns:p14="http://schemas.microsoft.com/office/powerpoint/2010/main" val="2315004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11249" y="5189723"/>
            <a:ext cx="2956719" cy="1727200"/>
          </a:xfrm>
          <a:custGeom>
            <a:avLst/>
            <a:gdLst>
              <a:gd name="connsiteX0" fmla="*/ 0 w 2495551"/>
              <a:gd name="connsiteY0" fmla="*/ 634750 h 1716496"/>
              <a:gd name="connsiteX1" fmla="*/ 0 w 2495551"/>
              <a:gd name="connsiteY1" fmla="*/ 634751 h 1716496"/>
              <a:gd name="connsiteX2" fmla="*/ 0 w 2495551"/>
              <a:gd name="connsiteY2" fmla="*/ 634751 h 1716496"/>
              <a:gd name="connsiteX3" fmla="*/ 634751 w 2495551"/>
              <a:gd name="connsiteY3" fmla="*/ 0 h 1716496"/>
              <a:gd name="connsiteX4" fmla="*/ 1860800 w 2495551"/>
              <a:gd name="connsiteY4" fmla="*/ 0 h 1716496"/>
              <a:gd name="connsiteX5" fmla="*/ 2495551 w 2495551"/>
              <a:gd name="connsiteY5" fmla="*/ 634751 h 1716496"/>
              <a:gd name="connsiteX6" fmla="*/ 2495550 w 2495551"/>
              <a:gd name="connsiteY6" fmla="*/ 634751 h 1716496"/>
              <a:gd name="connsiteX7" fmla="*/ 1860799 w 2495551"/>
              <a:gd name="connsiteY7" fmla="*/ 1269502 h 1716496"/>
              <a:gd name="connsiteX8" fmla="*/ 1362974 w 2495551"/>
              <a:gd name="connsiteY8" fmla="*/ 1269502 h 1716496"/>
              <a:gd name="connsiteX9" fmla="*/ 1179033 w 2495551"/>
              <a:gd name="connsiteY9" fmla="*/ 1716496 h 1716496"/>
              <a:gd name="connsiteX10" fmla="*/ 1160968 w 2495551"/>
              <a:gd name="connsiteY10" fmla="*/ 1269502 h 1716496"/>
              <a:gd name="connsiteX11" fmla="*/ 634751 w 2495551"/>
              <a:gd name="connsiteY11" fmla="*/ 1269501 h 1716496"/>
              <a:gd name="connsiteX12" fmla="*/ 12896 w 2495551"/>
              <a:gd name="connsiteY12" fmla="*/ 762675 h 1716496"/>
              <a:gd name="connsiteX13" fmla="*/ 0 w 2495551"/>
              <a:gd name="connsiteY13" fmla="*/ 634751 h 1716496"/>
              <a:gd name="connsiteX14" fmla="*/ 12896 w 2495551"/>
              <a:gd name="connsiteY14" fmla="*/ 506827 h 1716496"/>
              <a:gd name="connsiteX15" fmla="*/ 634751 w 2495551"/>
              <a:gd name="connsiteY15" fmla="*/ 0 h 17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5551" h="1716496">
                <a:moveTo>
                  <a:pt x="0" y="634750"/>
                </a:moveTo>
                <a:lnTo>
                  <a:pt x="0" y="634751"/>
                </a:lnTo>
                <a:lnTo>
                  <a:pt x="0" y="634751"/>
                </a:lnTo>
                <a:close/>
                <a:moveTo>
                  <a:pt x="634751" y="0"/>
                </a:moveTo>
                <a:lnTo>
                  <a:pt x="1860800" y="0"/>
                </a:lnTo>
                <a:cubicBezTo>
                  <a:pt x="2211363" y="0"/>
                  <a:pt x="2495551" y="284188"/>
                  <a:pt x="2495551" y="634751"/>
                </a:cubicBezTo>
                <a:lnTo>
                  <a:pt x="2495550" y="634751"/>
                </a:lnTo>
                <a:cubicBezTo>
                  <a:pt x="2495550" y="985314"/>
                  <a:pt x="2211362" y="1269502"/>
                  <a:pt x="1860799" y="1269502"/>
                </a:cubicBezTo>
                <a:lnTo>
                  <a:pt x="1362974" y="1269502"/>
                </a:lnTo>
                <a:lnTo>
                  <a:pt x="1179033" y="1716496"/>
                </a:lnTo>
                <a:lnTo>
                  <a:pt x="1160968" y="1269502"/>
                </a:lnTo>
                <a:lnTo>
                  <a:pt x="634751" y="1269501"/>
                </a:lnTo>
                <a:cubicBezTo>
                  <a:pt x="328009" y="1269501"/>
                  <a:pt x="72084" y="1051920"/>
                  <a:pt x="12896" y="762675"/>
                </a:cubicBezTo>
                <a:lnTo>
                  <a:pt x="0" y="634751"/>
                </a:lnTo>
                <a:lnTo>
                  <a:pt x="12896" y="506827"/>
                </a:lnTo>
                <a:cubicBezTo>
                  <a:pt x="72084" y="217582"/>
                  <a:pt x="328009" y="0"/>
                  <a:pt x="634751" y="0"/>
                </a:cubicBezTo>
                <a:close/>
              </a:path>
            </a:pathLst>
          </a:custGeom>
          <a:solidFill>
            <a:srgbClr val="0066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2"/>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p:blipFill>
        <p:spPr>
          <a:xfrm>
            <a:off x="8176260" y="894080"/>
            <a:ext cx="3200400" cy="3200400"/>
          </a:xfrm>
          <a:prstGeom prst="ellipse">
            <a:avLst/>
          </a:prstGeom>
          <a:ln w="28575">
            <a:solidFill>
              <a:srgbClr val="FFC000"/>
            </a:solidFill>
          </a:ln>
        </p:spPr>
      </p:pic>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27828" t="15108" r="14659" b="-822"/>
          <a:stretch/>
        </p:blipFill>
        <p:spPr>
          <a:xfrm>
            <a:off x="389409" y="1989323"/>
            <a:ext cx="3200400" cy="3179791"/>
          </a:xfrm>
          <a:prstGeom prst="ellipse">
            <a:avLst/>
          </a:prstGeom>
          <a:ln w="28575">
            <a:solidFill>
              <a:schemeClr val="accent1">
                <a:lumMod val="75000"/>
              </a:schemeClr>
            </a:solidFill>
          </a:ln>
        </p:spPr>
      </p:pic>
      <p:sp>
        <p:nvSpPr>
          <p:cNvPr id="8" name="Freeform 7"/>
          <p:cNvSpPr/>
          <p:nvPr/>
        </p:nvSpPr>
        <p:spPr>
          <a:xfrm>
            <a:off x="8419941" y="4175760"/>
            <a:ext cx="2956719" cy="1727200"/>
          </a:xfrm>
          <a:custGeom>
            <a:avLst/>
            <a:gdLst>
              <a:gd name="connsiteX0" fmla="*/ 0 w 2495551"/>
              <a:gd name="connsiteY0" fmla="*/ 634750 h 1716496"/>
              <a:gd name="connsiteX1" fmla="*/ 0 w 2495551"/>
              <a:gd name="connsiteY1" fmla="*/ 634751 h 1716496"/>
              <a:gd name="connsiteX2" fmla="*/ 0 w 2495551"/>
              <a:gd name="connsiteY2" fmla="*/ 634751 h 1716496"/>
              <a:gd name="connsiteX3" fmla="*/ 634751 w 2495551"/>
              <a:gd name="connsiteY3" fmla="*/ 0 h 1716496"/>
              <a:gd name="connsiteX4" fmla="*/ 1860800 w 2495551"/>
              <a:gd name="connsiteY4" fmla="*/ 0 h 1716496"/>
              <a:gd name="connsiteX5" fmla="*/ 2495551 w 2495551"/>
              <a:gd name="connsiteY5" fmla="*/ 634751 h 1716496"/>
              <a:gd name="connsiteX6" fmla="*/ 2495550 w 2495551"/>
              <a:gd name="connsiteY6" fmla="*/ 634751 h 1716496"/>
              <a:gd name="connsiteX7" fmla="*/ 1860799 w 2495551"/>
              <a:gd name="connsiteY7" fmla="*/ 1269502 h 1716496"/>
              <a:gd name="connsiteX8" fmla="*/ 1362974 w 2495551"/>
              <a:gd name="connsiteY8" fmla="*/ 1269502 h 1716496"/>
              <a:gd name="connsiteX9" fmla="*/ 1179033 w 2495551"/>
              <a:gd name="connsiteY9" fmla="*/ 1716496 h 1716496"/>
              <a:gd name="connsiteX10" fmla="*/ 1160968 w 2495551"/>
              <a:gd name="connsiteY10" fmla="*/ 1269502 h 1716496"/>
              <a:gd name="connsiteX11" fmla="*/ 634751 w 2495551"/>
              <a:gd name="connsiteY11" fmla="*/ 1269501 h 1716496"/>
              <a:gd name="connsiteX12" fmla="*/ 12896 w 2495551"/>
              <a:gd name="connsiteY12" fmla="*/ 762675 h 1716496"/>
              <a:gd name="connsiteX13" fmla="*/ 0 w 2495551"/>
              <a:gd name="connsiteY13" fmla="*/ 634751 h 1716496"/>
              <a:gd name="connsiteX14" fmla="*/ 12896 w 2495551"/>
              <a:gd name="connsiteY14" fmla="*/ 506827 h 1716496"/>
              <a:gd name="connsiteX15" fmla="*/ 634751 w 2495551"/>
              <a:gd name="connsiteY15" fmla="*/ 0 h 171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5551" h="1716496">
                <a:moveTo>
                  <a:pt x="0" y="634750"/>
                </a:moveTo>
                <a:lnTo>
                  <a:pt x="0" y="634751"/>
                </a:lnTo>
                <a:lnTo>
                  <a:pt x="0" y="634751"/>
                </a:lnTo>
                <a:close/>
                <a:moveTo>
                  <a:pt x="634751" y="0"/>
                </a:moveTo>
                <a:lnTo>
                  <a:pt x="1860800" y="0"/>
                </a:lnTo>
                <a:cubicBezTo>
                  <a:pt x="2211363" y="0"/>
                  <a:pt x="2495551" y="284188"/>
                  <a:pt x="2495551" y="634751"/>
                </a:cubicBezTo>
                <a:lnTo>
                  <a:pt x="2495550" y="634751"/>
                </a:lnTo>
                <a:cubicBezTo>
                  <a:pt x="2495550" y="985314"/>
                  <a:pt x="2211362" y="1269502"/>
                  <a:pt x="1860799" y="1269502"/>
                </a:cubicBezTo>
                <a:lnTo>
                  <a:pt x="1362974" y="1269502"/>
                </a:lnTo>
                <a:lnTo>
                  <a:pt x="1179033" y="1716496"/>
                </a:lnTo>
                <a:lnTo>
                  <a:pt x="1160968" y="1269502"/>
                </a:lnTo>
                <a:lnTo>
                  <a:pt x="634751" y="1269501"/>
                </a:lnTo>
                <a:cubicBezTo>
                  <a:pt x="328009" y="1269501"/>
                  <a:pt x="72084" y="1051920"/>
                  <a:pt x="12896" y="762675"/>
                </a:cubicBezTo>
                <a:lnTo>
                  <a:pt x="0" y="634751"/>
                </a:lnTo>
                <a:lnTo>
                  <a:pt x="12896" y="506827"/>
                </a:lnTo>
                <a:cubicBezTo>
                  <a:pt x="72084" y="217582"/>
                  <a:pt x="328009" y="0"/>
                  <a:pt x="634751" y="0"/>
                </a:cubicBezTo>
                <a:close/>
              </a:path>
            </a:pathLst>
          </a:cu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2"/>
              </a:solidFill>
            </a:endParaRPr>
          </a:p>
        </p:txBody>
      </p:sp>
      <p:sp>
        <p:nvSpPr>
          <p:cNvPr id="10" name="TextBox 9"/>
          <p:cNvSpPr txBox="1"/>
          <p:nvPr/>
        </p:nvSpPr>
        <p:spPr>
          <a:xfrm>
            <a:off x="684048" y="5363384"/>
            <a:ext cx="2611120" cy="1292662"/>
          </a:xfrm>
          <a:prstGeom prst="rect">
            <a:avLst/>
          </a:prstGeom>
          <a:noFill/>
        </p:spPr>
        <p:txBody>
          <a:bodyPr wrap="square" rtlCol="0">
            <a:spAutoFit/>
          </a:bodyPr>
          <a:lstStyle/>
          <a:p>
            <a:pPr algn="ctr"/>
            <a:r>
              <a:rPr lang="en-US" sz="2000" b="1" dirty="0">
                <a:solidFill>
                  <a:schemeClr val="bg2"/>
                </a:solidFill>
                <a:latin typeface="Arial Black" panose="020B0A04020102020204" pitchFamily="34" charset="0"/>
              </a:rPr>
              <a:t>ANUPA DAS SHORMI</a:t>
            </a:r>
          </a:p>
          <a:p>
            <a:pPr algn="ctr"/>
            <a:r>
              <a:rPr lang="en-US" sz="2000" b="1" dirty="0">
                <a:solidFill>
                  <a:schemeClr val="bg2"/>
                </a:solidFill>
                <a:latin typeface="Arial Black" panose="020B0A04020102020204" pitchFamily="34" charset="0"/>
              </a:rPr>
              <a:t>BFH1925020F</a:t>
            </a:r>
          </a:p>
          <a:p>
            <a:endParaRPr lang="en-US" dirty="0"/>
          </a:p>
        </p:txBody>
      </p:sp>
      <p:sp>
        <p:nvSpPr>
          <p:cNvPr id="11" name="TextBox 10"/>
          <p:cNvSpPr txBox="1"/>
          <p:nvPr/>
        </p:nvSpPr>
        <p:spPr>
          <a:xfrm>
            <a:off x="8419941" y="4288798"/>
            <a:ext cx="2804160" cy="1015663"/>
          </a:xfrm>
          <a:prstGeom prst="rect">
            <a:avLst/>
          </a:prstGeom>
          <a:noFill/>
        </p:spPr>
        <p:txBody>
          <a:bodyPr wrap="square" rtlCol="0">
            <a:spAutoFit/>
          </a:bodyPr>
          <a:lstStyle/>
          <a:p>
            <a:pPr algn="ctr"/>
            <a:r>
              <a:rPr lang="en-US" sz="2000" b="1" dirty="0">
                <a:solidFill>
                  <a:schemeClr val="bg2"/>
                </a:solidFill>
                <a:latin typeface="Arial Black" panose="020B0A04020102020204" pitchFamily="34" charset="0"/>
              </a:rPr>
              <a:t>SANZIDA SULTANA</a:t>
            </a:r>
          </a:p>
          <a:p>
            <a:pPr algn="ctr"/>
            <a:r>
              <a:rPr lang="en-US" sz="2000" b="1" dirty="0">
                <a:solidFill>
                  <a:schemeClr val="bg2"/>
                </a:solidFill>
                <a:latin typeface="Arial Black" panose="020B0A04020102020204" pitchFamily="34" charset="0"/>
              </a:rPr>
              <a:t>BKH1825010F</a:t>
            </a:r>
          </a:p>
        </p:txBody>
      </p:sp>
      <p:sp>
        <p:nvSpPr>
          <p:cNvPr id="13" name="Rectangle 12"/>
          <p:cNvSpPr/>
          <p:nvPr/>
        </p:nvSpPr>
        <p:spPr>
          <a:xfrm>
            <a:off x="4642979" y="892405"/>
            <a:ext cx="6096000" cy="2669962"/>
          </a:xfrm>
          <a:prstGeom prst="rect">
            <a:avLst/>
          </a:prstGeom>
        </p:spPr>
        <p:txBody>
          <a:bodyPr>
            <a:spAutoFit/>
          </a:bodyPr>
          <a:lstStyle/>
          <a:p>
            <a:pPr>
              <a:lnSpc>
                <a:spcPts val="6737"/>
              </a:lnSpc>
            </a:pPr>
            <a:r>
              <a:rPr lang="en-US" sz="4000" spc="507" dirty="0" smtClean="0">
                <a:solidFill>
                  <a:srgbClr val="A5D4FF"/>
                </a:solidFill>
                <a:latin typeface="Bebas Neue"/>
              </a:rPr>
              <a:t>MEET</a:t>
            </a:r>
          </a:p>
          <a:p>
            <a:pPr>
              <a:lnSpc>
                <a:spcPts val="6737"/>
              </a:lnSpc>
            </a:pPr>
            <a:r>
              <a:rPr lang="en-US" sz="3200" spc="507" dirty="0" smtClean="0">
                <a:solidFill>
                  <a:srgbClr val="A5D4FF"/>
                </a:solidFill>
                <a:latin typeface="Bebas Neue"/>
              </a:rPr>
              <a:t>OUR</a:t>
            </a:r>
          </a:p>
          <a:p>
            <a:pPr>
              <a:lnSpc>
                <a:spcPts val="6737"/>
              </a:lnSpc>
            </a:pPr>
            <a:r>
              <a:rPr lang="en-US" sz="4000" spc="507" dirty="0" smtClean="0">
                <a:solidFill>
                  <a:srgbClr val="A5D4FF"/>
                </a:solidFill>
                <a:latin typeface="Bebas Neue"/>
              </a:rPr>
              <a:t>TEAM</a:t>
            </a:r>
            <a:endParaRPr lang="en-US" sz="4000" spc="507" dirty="0">
              <a:solidFill>
                <a:srgbClr val="A5D4FF"/>
              </a:solidFill>
              <a:latin typeface="Bebas Neue"/>
            </a:endParaRPr>
          </a:p>
        </p:txBody>
      </p:sp>
      <p:sp>
        <p:nvSpPr>
          <p:cNvPr id="14" name="Minus 13"/>
          <p:cNvSpPr/>
          <p:nvPr/>
        </p:nvSpPr>
        <p:spPr>
          <a:xfrm>
            <a:off x="3681363" y="3398246"/>
            <a:ext cx="4403342"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16"/>
          <p:cNvSpPr>
            <a:spLocks noGrp="1"/>
          </p:cNvSpPr>
          <p:nvPr>
            <p:ph type="dt" sz="half" idx="10"/>
          </p:nvPr>
        </p:nvSpPr>
        <p:spPr>
          <a:xfrm>
            <a:off x="389409" y="6382996"/>
            <a:ext cx="2743200" cy="365125"/>
          </a:xfrm>
        </p:spPr>
        <p:txBody>
          <a:bodyPr/>
          <a:lstStyle/>
          <a:p>
            <a:fld id="{B2261A2E-AE66-49FA-89EE-76F6E136FFDC}" type="datetime1">
              <a:rPr lang="en-US" smtClean="0"/>
              <a:t>4/27/2021</a:t>
            </a:fld>
            <a:endParaRPr lang="en-US" dirty="0"/>
          </a:p>
        </p:txBody>
      </p:sp>
      <p:sp>
        <p:nvSpPr>
          <p:cNvPr id="18" name="Slide Number Placeholder 17"/>
          <p:cNvSpPr>
            <a:spLocks noGrp="1"/>
          </p:cNvSpPr>
          <p:nvPr>
            <p:ph type="sldNum" sz="quarter" idx="12"/>
          </p:nvPr>
        </p:nvSpPr>
        <p:spPr/>
        <p:txBody>
          <a:bodyPr/>
          <a:lstStyle/>
          <a:p>
            <a:fld id="{9530C398-067E-418C-82ED-70AD89047961}" type="slidenum">
              <a:rPr lang="en-US" smtClean="0"/>
              <a:t>2</a:t>
            </a:fld>
            <a:endParaRPr lang="en-US" dirty="0"/>
          </a:p>
        </p:txBody>
      </p:sp>
    </p:spTree>
    <p:extLst>
      <p:ext uri="{BB962C8B-B14F-4D97-AF65-F5344CB8AC3E}">
        <p14:creationId xmlns:p14="http://schemas.microsoft.com/office/powerpoint/2010/main" val="195774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532" y="743301"/>
            <a:ext cx="11984854" cy="6001643"/>
          </a:xfrm>
          <a:prstGeom prst="rect">
            <a:avLst/>
          </a:prstGeom>
        </p:spPr>
        <p:txBody>
          <a:bodyPr wrap="square">
            <a:spAutoFit/>
          </a:bodyPr>
          <a:lstStyle/>
          <a:p>
            <a:r>
              <a:rPr lang="en-US" dirty="0" smtClean="0">
                <a:solidFill>
                  <a:schemeClr val="bg1"/>
                </a:solidFill>
              </a:rPr>
              <a:t>The state of the art in worm technology includes the following:</a:t>
            </a:r>
          </a:p>
          <a:p>
            <a:r>
              <a:rPr lang="en-US" dirty="0" smtClean="0">
                <a:solidFill>
                  <a:schemeClr val="bg1"/>
                </a:solidFill>
              </a:rPr>
              <a:t> </a:t>
            </a:r>
          </a:p>
          <a:p>
            <a:r>
              <a:rPr lang="en-US" b="1" dirty="0" smtClean="0">
                <a:solidFill>
                  <a:srgbClr val="72D3FE"/>
                </a:solidFill>
                <a:latin typeface="Arial Black" panose="020B0A04020102020204" pitchFamily="34" charset="0"/>
              </a:rPr>
              <a:t>Multiplatform:</a:t>
            </a:r>
            <a:r>
              <a:rPr lang="en-US" dirty="0" smtClean="0">
                <a:solidFill>
                  <a:schemeClr val="bg1"/>
                </a:solidFill>
              </a:rPr>
              <a:t> Newer worms are not limited to Windows machines but can attack a variety of platforms, especially the popular varieties of UNIX; or exploit macro or scripting languages supported in popular document types. </a:t>
            </a:r>
          </a:p>
          <a:p>
            <a:r>
              <a:rPr lang="en-US" dirty="0" smtClean="0">
                <a:solidFill>
                  <a:schemeClr val="bg1"/>
                </a:solidFill>
              </a:rPr>
              <a:t>Multi-exploit: New worms penetrate systems in a variety of ways, using exploits against Web servers, browsers, e-mail, file sharing, and other network-based applications; or via shared media.</a:t>
            </a:r>
          </a:p>
          <a:p>
            <a:r>
              <a:rPr lang="en-US" dirty="0" smtClean="0">
                <a:solidFill>
                  <a:schemeClr val="bg1"/>
                </a:solidFill>
              </a:rPr>
              <a:t> </a:t>
            </a:r>
          </a:p>
          <a:p>
            <a:r>
              <a:rPr lang="en-US" sz="2000" dirty="0" smtClean="0">
                <a:solidFill>
                  <a:srgbClr val="72D3FE"/>
                </a:solidFill>
                <a:latin typeface="Arial Black" panose="020B0A04020102020204" pitchFamily="34" charset="0"/>
              </a:rPr>
              <a:t>Ultrafast spreading: </a:t>
            </a:r>
            <a:r>
              <a:rPr lang="en-US" dirty="0" smtClean="0">
                <a:solidFill>
                  <a:schemeClr val="bg1"/>
                </a:solidFill>
              </a:rPr>
              <a:t>Exploit various techniques to optimize the rate of spread of a worm to maximize its likelihood of locating as many vulnerable machines as possible in a short time period. </a:t>
            </a:r>
          </a:p>
          <a:p>
            <a:endParaRPr lang="en-US" dirty="0" smtClean="0">
              <a:solidFill>
                <a:schemeClr val="bg1"/>
              </a:solidFill>
            </a:endParaRPr>
          </a:p>
          <a:p>
            <a:r>
              <a:rPr lang="en-US" sz="2000" dirty="0" smtClean="0">
                <a:solidFill>
                  <a:srgbClr val="72D3FE"/>
                </a:solidFill>
                <a:latin typeface="Arial Black" panose="020B0A04020102020204" pitchFamily="34" charset="0"/>
              </a:rPr>
              <a:t>Polymorphic</a:t>
            </a:r>
            <a:r>
              <a:rPr lang="en-US" dirty="0" smtClean="0">
                <a:solidFill>
                  <a:schemeClr val="bg1"/>
                </a:solidFill>
              </a:rPr>
              <a:t>: To evade detection, skip past filters, and foil real-time analysis, worms adopt virus polymorphic techniques. Each copy of the worm has new code generated on the fly using functionally equivalent instructions and encryption techniques.</a:t>
            </a:r>
          </a:p>
          <a:p>
            <a:r>
              <a:rPr lang="en-US" dirty="0" smtClean="0">
                <a:solidFill>
                  <a:schemeClr val="bg1"/>
                </a:solidFill>
              </a:rPr>
              <a:t> </a:t>
            </a:r>
          </a:p>
          <a:p>
            <a:r>
              <a:rPr lang="en-US" sz="2000" dirty="0" smtClean="0">
                <a:solidFill>
                  <a:srgbClr val="72D3FE"/>
                </a:solidFill>
                <a:latin typeface="Arial Black" panose="020B0A04020102020204" pitchFamily="34" charset="0"/>
              </a:rPr>
              <a:t>Metamorphic: </a:t>
            </a:r>
            <a:r>
              <a:rPr lang="en-US" dirty="0" smtClean="0">
                <a:solidFill>
                  <a:schemeClr val="bg1"/>
                </a:solidFill>
              </a:rPr>
              <a:t>In addition to changing their appearance, metamorphic worms have a repertoire of behavior patterns that are unleashed at different stages of propagation. </a:t>
            </a:r>
          </a:p>
          <a:p>
            <a:r>
              <a:rPr lang="en-US" dirty="0" smtClean="0">
                <a:solidFill>
                  <a:schemeClr val="bg1"/>
                </a:solidFill>
              </a:rPr>
              <a:t>Transport vehicles: Because worms can rapidly compromise a large number of systems, they are ideal for spreading a wide variety of malicious payloads, such as distributed denial-of-service bots, rootkits, spam e-mail generators, and spyware. </a:t>
            </a:r>
          </a:p>
          <a:p>
            <a:endParaRPr lang="en-US" dirty="0" smtClean="0">
              <a:solidFill>
                <a:schemeClr val="bg1"/>
              </a:solidFill>
            </a:endParaRPr>
          </a:p>
          <a:p>
            <a:r>
              <a:rPr lang="en-US" dirty="0" smtClean="0">
                <a:solidFill>
                  <a:srgbClr val="72D3FE"/>
                </a:solidFill>
                <a:latin typeface="Arial Black" panose="020B0A04020102020204" pitchFamily="34" charset="0"/>
              </a:rPr>
              <a:t>Zero-day exploit: </a:t>
            </a:r>
            <a:r>
              <a:rPr lang="en-US" dirty="0" smtClean="0">
                <a:solidFill>
                  <a:schemeClr val="bg1"/>
                </a:solidFill>
              </a:rPr>
              <a:t>To achieve maximum surprise and distribution, a worm should exploit an unknown vulnerability that is only discovered by the general network community when the worm is launched.</a:t>
            </a:r>
            <a:endParaRPr lang="en-US" dirty="0">
              <a:solidFill>
                <a:schemeClr val="bg1"/>
              </a:solidFill>
            </a:endParaRPr>
          </a:p>
        </p:txBody>
      </p:sp>
      <p:sp>
        <p:nvSpPr>
          <p:cNvPr id="3" name="Rectangle 2"/>
          <p:cNvSpPr/>
          <p:nvPr/>
        </p:nvSpPr>
        <p:spPr>
          <a:xfrm>
            <a:off x="3786806" y="-279852"/>
            <a:ext cx="5486887" cy="951543"/>
          </a:xfrm>
          <a:prstGeom prst="rect">
            <a:avLst/>
          </a:prstGeom>
        </p:spPr>
        <p:txBody>
          <a:bodyPr wrap="none">
            <a:spAutoFit/>
          </a:bodyPr>
          <a:lstStyle/>
          <a:p>
            <a:pPr>
              <a:lnSpc>
                <a:spcPts val="6737"/>
              </a:lnSpc>
            </a:pPr>
            <a:r>
              <a:rPr lang="en-US" sz="2000" spc="507" dirty="0" smtClean="0">
                <a:solidFill>
                  <a:srgbClr val="A5D4FF"/>
                </a:solidFill>
                <a:latin typeface="Bebas Neue"/>
              </a:rPr>
              <a:t>State OF </a:t>
            </a:r>
            <a:r>
              <a:rPr lang="en-US" sz="2400" spc="507" dirty="0" smtClean="0">
                <a:solidFill>
                  <a:srgbClr val="A5D4FF"/>
                </a:solidFill>
                <a:latin typeface="Bebas Neue"/>
              </a:rPr>
              <a:t>WORM Technology</a:t>
            </a:r>
            <a:endParaRPr lang="en-US" spc="507" dirty="0">
              <a:solidFill>
                <a:srgbClr val="A5D4FF"/>
              </a:solidFill>
              <a:latin typeface="Bebas Neue"/>
            </a:endParaRPr>
          </a:p>
        </p:txBody>
      </p:sp>
      <p:sp>
        <p:nvSpPr>
          <p:cNvPr id="4" name="Minus 3"/>
          <p:cNvSpPr/>
          <p:nvPr/>
        </p:nvSpPr>
        <p:spPr>
          <a:xfrm>
            <a:off x="-676022" y="441186"/>
            <a:ext cx="5097102" cy="230505"/>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BF2437D1-D680-4F1F-B093-D8AE2CE079B5}"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t>20</a:t>
            </a:fld>
            <a:endParaRPr lang="en-US"/>
          </a:p>
        </p:txBody>
      </p:sp>
    </p:spTree>
    <p:extLst>
      <p:ext uri="{BB962C8B-B14F-4D97-AF65-F5344CB8AC3E}">
        <p14:creationId xmlns:p14="http://schemas.microsoft.com/office/powerpoint/2010/main" val="806748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314" y="1145218"/>
            <a:ext cx="7341833" cy="1754326"/>
          </a:xfrm>
          <a:prstGeom prst="rect">
            <a:avLst/>
          </a:prstGeom>
          <a:noFill/>
        </p:spPr>
        <p:txBody>
          <a:bodyPr wrap="square" rtlCol="0">
            <a:spAutoFit/>
          </a:bodyPr>
          <a:lstStyle/>
          <a:p>
            <a:endParaRPr lang="en-US" dirty="0"/>
          </a:p>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Programs that can be shipped unchanged to a variety of platforms including Java applets, ActiveX ,and JavaScript</a:t>
            </a:r>
          </a:p>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Transmitted from a remote system to a local system and then executed on the local system</a:t>
            </a:r>
          </a:p>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Often acts as a mechanism for a virus , worm or Trojan horse</a:t>
            </a:r>
            <a:endParaRPr lang="en-US"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4372552" y="376847"/>
            <a:ext cx="4477764" cy="830997"/>
          </a:xfrm>
          <a:prstGeom prst="rect">
            <a:avLst/>
          </a:prstGeom>
        </p:spPr>
        <p:txBody>
          <a:bodyPr wrap="none">
            <a:spAutoFit/>
          </a:bodyPr>
          <a:lstStyle/>
          <a:p>
            <a:r>
              <a:rPr lang="en-US" sz="4800" spc="507" dirty="0" smtClean="0">
                <a:solidFill>
                  <a:srgbClr val="A5D4FF"/>
                </a:solidFill>
                <a:latin typeface="Bebas Neue"/>
              </a:rPr>
              <a:t>MOBILE</a:t>
            </a:r>
            <a:r>
              <a:rPr lang="en-US" spc="507" dirty="0" smtClean="0">
                <a:solidFill>
                  <a:srgbClr val="A5D4FF"/>
                </a:solidFill>
                <a:latin typeface="Bebas Neue"/>
              </a:rPr>
              <a:t> </a:t>
            </a:r>
            <a:r>
              <a:rPr lang="en-US" sz="3200" spc="507" dirty="0" smtClean="0">
                <a:solidFill>
                  <a:srgbClr val="A5D4FF"/>
                </a:solidFill>
                <a:latin typeface="Bebas Neue"/>
              </a:rPr>
              <a:t>CODE</a:t>
            </a:r>
            <a:endParaRPr lang="en-US" sz="3200" dirty="0"/>
          </a:p>
        </p:txBody>
      </p:sp>
      <p:sp>
        <p:nvSpPr>
          <p:cNvPr id="4" name="TextBox 3"/>
          <p:cNvSpPr txBox="1"/>
          <p:nvPr/>
        </p:nvSpPr>
        <p:spPr>
          <a:xfrm>
            <a:off x="661385" y="4279037"/>
            <a:ext cx="8806649" cy="2246769"/>
          </a:xfrm>
          <a:prstGeom prst="rect">
            <a:avLst/>
          </a:prstGeom>
          <a:noFill/>
        </p:spPr>
        <p:txBody>
          <a:bodyPr wrap="square" rtlCol="0">
            <a:spAutoFit/>
          </a:bodyPr>
          <a:lstStyle/>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Target is the smartphone</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First discovery was </a:t>
            </a:r>
            <a:r>
              <a:rPr lang="en-US" sz="2000" dirty="0" err="1" smtClean="0">
                <a:solidFill>
                  <a:schemeClr val="bg1"/>
                </a:solidFill>
                <a:latin typeface="Arial" panose="020B0604020202020204" pitchFamily="34" charset="0"/>
                <a:cs typeface="Arial" panose="020B0604020202020204" pitchFamily="34" charset="0"/>
              </a:rPr>
              <a:t>Cabir</a:t>
            </a:r>
            <a:r>
              <a:rPr lang="en-US" sz="2000" dirty="0" smtClean="0">
                <a:solidFill>
                  <a:schemeClr val="bg1"/>
                </a:solidFill>
                <a:latin typeface="Arial" panose="020B0604020202020204" pitchFamily="34" charset="0"/>
                <a:cs typeface="Arial" panose="020B0604020202020204" pitchFamily="34" charset="0"/>
              </a:rPr>
              <a:t> worm in 2004</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Then </a:t>
            </a:r>
            <a:r>
              <a:rPr lang="en-US" sz="2000" dirty="0" err="1" smtClean="0">
                <a:solidFill>
                  <a:schemeClr val="bg1"/>
                </a:solidFill>
                <a:latin typeface="Arial" panose="020B0604020202020204" pitchFamily="34" charset="0"/>
                <a:cs typeface="Arial" panose="020B0604020202020204" pitchFamily="34" charset="0"/>
              </a:rPr>
              <a:t>Lasco</a:t>
            </a:r>
            <a:r>
              <a:rPr lang="en-US" sz="2000" dirty="0" smtClean="0">
                <a:solidFill>
                  <a:schemeClr val="bg1"/>
                </a:solidFill>
                <a:latin typeface="Arial" panose="020B0604020202020204" pitchFamily="34" charset="0"/>
                <a:cs typeface="Arial" panose="020B0604020202020204" pitchFamily="34" charset="0"/>
              </a:rPr>
              <a:t> and </a:t>
            </a:r>
            <a:r>
              <a:rPr lang="en-US" sz="2000" dirty="0" err="1" smtClean="0">
                <a:solidFill>
                  <a:schemeClr val="bg1"/>
                </a:solidFill>
                <a:latin typeface="Arial" panose="020B0604020202020204" pitchFamily="34" charset="0"/>
                <a:cs typeface="Arial" panose="020B0604020202020204" pitchFamily="34" charset="0"/>
              </a:rPr>
              <a:t>CommWarrior</a:t>
            </a:r>
            <a:r>
              <a:rPr lang="en-US" sz="2000" dirty="0" smtClean="0">
                <a:solidFill>
                  <a:schemeClr val="bg1"/>
                </a:solidFill>
                <a:latin typeface="Arial" panose="020B0604020202020204" pitchFamily="34" charset="0"/>
                <a:cs typeface="Arial" panose="020B0604020202020204" pitchFamily="34" charset="0"/>
              </a:rPr>
              <a:t> in 2005</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Spreads through Bluetooth wireless connections or MMS(Multimedia Messaging Service)</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Can completely disable the </a:t>
            </a:r>
            <a:r>
              <a:rPr lang="en-US" sz="2000" dirty="0" err="1" smtClean="0">
                <a:solidFill>
                  <a:schemeClr val="bg1"/>
                </a:solidFill>
                <a:latin typeface="Arial" panose="020B0604020202020204" pitchFamily="34" charset="0"/>
                <a:cs typeface="Arial" panose="020B0604020202020204" pitchFamily="34" charset="0"/>
              </a:rPr>
              <a:t>phone,delete</a:t>
            </a:r>
            <a:r>
              <a:rPr lang="en-US" sz="2000" dirty="0" smtClean="0">
                <a:solidFill>
                  <a:schemeClr val="bg1"/>
                </a:solidFill>
                <a:latin typeface="Arial" panose="020B0604020202020204" pitchFamily="34" charset="0"/>
                <a:cs typeface="Arial" panose="020B0604020202020204" pitchFamily="34" charset="0"/>
              </a:rPr>
              <a:t> data on the phone ,or force the device to send costly messages.</a:t>
            </a:r>
            <a:endParaRPr lang="en-US" sz="2000"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3968617" y="3235347"/>
            <a:ext cx="6189643" cy="707886"/>
          </a:xfrm>
          <a:prstGeom prst="rect">
            <a:avLst/>
          </a:prstGeom>
        </p:spPr>
        <p:txBody>
          <a:bodyPr wrap="none">
            <a:spAutoFit/>
          </a:bodyPr>
          <a:lstStyle/>
          <a:p>
            <a:r>
              <a:rPr lang="en-US" sz="4000" spc="507" dirty="0" smtClean="0">
                <a:solidFill>
                  <a:srgbClr val="A5D4FF"/>
                </a:solidFill>
                <a:latin typeface="Bebas Neue"/>
              </a:rPr>
              <a:t>MOBILE Phone</a:t>
            </a:r>
            <a:r>
              <a:rPr lang="en-US" spc="507" dirty="0" smtClean="0">
                <a:solidFill>
                  <a:srgbClr val="A5D4FF"/>
                </a:solidFill>
                <a:latin typeface="Bebas Neue"/>
              </a:rPr>
              <a:t> </a:t>
            </a:r>
            <a:r>
              <a:rPr lang="en-US" sz="3200" spc="507" dirty="0" smtClean="0">
                <a:solidFill>
                  <a:srgbClr val="A5D4FF"/>
                </a:solidFill>
                <a:latin typeface="Bebas Neue"/>
              </a:rPr>
              <a:t>worms</a:t>
            </a:r>
            <a:endParaRPr lang="en-US" sz="3200" dirty="0"/>
          </a:p>
        </p:txBody>
      </p:sp>
      <p:sp>
        <p:nvSpPr>
          <p:cNvPr id="7" name="Minus 6"/>
          <p:cNvSpPr/>
          <p:nvPr/>
        </p:nvSpPr>
        <p:spPr>
          <a:xfrm>
            <a:off x="7972147" y="953803"/>
            <a:ext cx="4866282" cy="29313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inus 7"/>
          <p:cNvSpPr/>
          <p:nvPr/>
        </p:nvSpPr>
        <p:spPr>
          <a:xfrm>
            <a:off x="-697917" y="3589290"/>
            <a:ext cx="5261039"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p:cNvSpPr>
            <a:spLocks noGrp="1"/>
          </p:cNvSpPr>
          <p:nvPr>
            <p:ph type="dt" sz="half" idx="10"/>
          </p:nvPr>
        </p:nvSpPr>
        <p:spPr/>
        <p:txBody>
          <a:bodyPr/>
          <a:lstStyle/>
          <a:p>
            <a:fld id="{24B787A9-A9F7-4BF3-AF5F-3ECE23525AC4}" type="datetime1">
              <a:rPr lang="en-US" smtClean="0"/>
              <a:t>4/27/2021</a:t>
            </a:fld>
            <a:endParaRPr lang="en-US"/>
          </a:p>
        </p:txBody>
      </p:sp>
      <p:sp>
        <p:nvSpPr>
          <p:cNvPr id="15" name="Slide Number Placeholder 14"/>
          <p:cNvSpPr>
            <a:spLocks noGrp="1"/>
          </p:cNvSpPr>
          <p:nvPr>
            <p:ph type="sldNum" sz="quarter" idx="12"/>
          </p:nvPr>
        </p:nvSpPr>
        <p:spPr/>
        <p:txBody>
          <a:bodyPr/>
          <a:lstStyle/>
          <a:p>
            <a:fld id="{9530C398-067E-418C-82ED-70AD89047961}" type="slidenum">
              <a:rPr lang="en-US" smtClean="0"/>
              <a:t>21</a:t>
            </a:fld>
            <a:endParaRPr lang="en-US"/>
          </a:p>
        </p:txBody>
      </p:sp>
    </p:spTree>
    <p:extLst>
      <p:ext uri="{BB962C8B-B14F-4D97-AF65-F5344CB8AC3E}">
        <p14:creationId xmlns:p14="http://schemas.microsoft.com/office/powerpoint/2010/main" val="1813059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1852" y="932155"/>
            <a:ext cx="9951868" cy="6063198"/>
          </a:xfrm>
          <a:prstGeom prst="rect">
            <a:avLst/>
          </a:prstGeom>
          <a:noFill/>
        </p:spPr>
        <p:txBody>
          <a:bodyPr wrap="square" rtlCol="0">
            <a:spAutoFit/>
          </a:bodyPr>
          <a:lstStyle/>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Exploits browser vulnerabilities to download and installs malware on the system when the user view a Web page controlled by the attacker</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In most cases does not  actively propagate</a:t>
            </a:r>
          </a:p>
          <a:p>
            <a:pPr marL="285750"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Spreads when users visit the malicious Web page</a:t>
            </a:r>
          </a:p>
          <a:p>
            <a:pPr marL="285750" indent="-285750">
              <a:buFont typeface="Wingdings" panose="05000000000000000000" pitchFamily="2" charset="2"/>
              <a:buChar char="§"/>
            </a:pPr>
            <a:endParaRPr lang="en-US" sz="2000" dirty="0">
              <a:solidFill>
                <a:schemeClr val="bg1"/>
              </a:solidFill>
              <a:latin typeface="Arial" panose="020B0604020202020204" pitchFamily="34" charset="0"/>
              <a:cs typeface="Arial" panose="020B0604020202020204" pitchFamily="34" charset="0"/>
            </a:endParaRPr>
          </a:p>
          <a:p>
            <a:r>
              <a:rPr lang="en-US" sz="2400" dirty="0" smtClean="0">
                <a:solidFill>
                  <a:srgbClr val="72D3FE"/>
                </a:solidFill>
                <a:latin typeface="Arial" panose="020B0604020202020204" pitchFamily="34" charset="0"/>
                <a:cs typeface="Arial" panose="020B0604020202020204" pitchFamily="34" charset="0"/>
              </a:rPr>
              <a:t>Watering-hole attacks</a:t>
            </a:r>
          </a:p>
          <a:p>
            <a:pPr marL="742950" lvl="1"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The attacker researches their intended victims to identify web sites they are likely to visit, and then scans these sites to identify those with vulnerabilities that allow their compromise with a drive-by-download attack. They then wait for one of their intended victims to visit one of the compromised sites. </a:t>
            </a:r>
          </a:p>
          <a:p>
            <a:pPr marL="742950" lvl="1"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Their attack code may even be written so that it will only infect systems belonging to the target organization, and take no action for other visitors to the site. This greatly increases the likelihood of the site compromise remaining undetected.</a:t>
            </a:r>
          </a:p>
          <a:p>
            <a:r>
              <a:rPr lang="en-US" sz="2400" dirty="0" err="1" smtClean="0">
                <a:solidFill>
                  <a:srgbClr val="72D3FE"/>
                </a:solidFill>
                <a:latin typeface="Arial" panose="020B0604020202020204" pitchFamily="34" charset="0"/>
                <a:cs typeface="Arial" panose="020B0604020202020204" pitchFamily="34" charset="0"/>
              </a:rPr>
              <a:t>Malvertising</a:t>
            </a:r>
            <a:endParaRPr lang="en-US" sz="2400" dirty="0">
              <a:solidFill>
                <a:srgbClr val="72D3FE"/>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2000" dirty="0" smtClean="0">
                <a:solidFill>
                  <a:schemeClr val="bg1"/>
                </a:solidFill>
                <a:latin typeface="Arial" panose="020B0604020202020204" pitchFamily="34" charset="0"/>
                <a:cs typeface="Arial" panose="020B0604020202020204" pitchFamily="34" charset="0"/>
              </a:rPr>
              <a:t>The attacker pays for advertisements that are highly likely to be placed on their intended target websites, and which incorporate malware in them. Using these malicious adds, attackers can infect visitors to sites displaying them. </a:t>
            </a:r>
          </a:p>
          <a:p>
            <a:pPr marL="285750" indent="-285750">
              <a:buFont typeface="Wingdings" panose="05000000000000000000" pitchFamily="2" charset="2"/>
              <a:buChar char="§"/>
            </a:pPr>
            <a:endParaRPr lang="en-US" sz="2000"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4076458" y="128272"/>
            <a:ext cx="5882059" cy="646331"/>
          </a:xfrm>
          <a:prstGeom prst="rect">
            <a:avLst/>
          </a:prstGeom>
        </p:spPr>
        <p:txBody>
          <a:bodyPr wrap="none">
            <a:spAutoFit/>
          </a:bodyPr>
          <a:lstStyle/>
          <a:p>
            <a:r>
              <a:rPr lang="en-US" sz="3600" spc="507" dirty="0" smtClean="0">
                <a:solidFill>
                  <a:srgbClr val="A5D4FF"/>
                </a:solidFill>
                <a:latin typeface="Bebas Neue"/>
              </a:rPr>
              <a:t>DRIVE- By </a:t>
            </a:r>
            <a:r>
              <a:rPr lang="en-US" sz="2800" b="1" spc="507" dirty="0" smtClean="0">
                <a:solidFill>
                  <a:srgbClr val="A5D4FF"/>
                </a:solidFill>
                <a:latin typeface="Bebas Neue"/>
              </a:rPr>
              <a:t>-Downloads</a:t>
            </a:r>
            <a:endParaRPr lang="en-US" sz="2800" b="1" dirty="0"/>
          </a:p>
        </p:txBody>
      </p:sp>
      <p:sp>
        <p:nvSpPr>
          <p:cNvPr id="9" name="Date Placeholder 8"/>
          <p:cNvSpPr>
            <a:spLocks noGrp="1"/>
          </p:cNvSpPr>
          <p:nvPr>
            <p:ph type="dt" sz="half" idx="10"/>
          </p:nvPr>
        </p:nvSpPr>
        <p:spPr/>
        <p:txBody>
          <a:bodyPr/>
          <a:lstStyle/>
          <a:p>
            <a:fld id="{6B811232-9E7F-4E52-B2AA-BE139118740B}" type="datetime1">
              <a:rPr lang="en-US" smtClean="0"/>
              <a:t>4/27/2021</a:t>
            </a:fld>
            <a:endParaRPr lang="en-US"/>
          </a:p>
        </p:txBody>
      </p:sp>
      <p:sp>
        <p:nvSpPr>
          <p:cNvPr id="10" name="Slide Number Placeholder 9"/>
          <p:cNvSpPr>
            <a:spLocks noGrp="1"/>
          </p:cNvSpPr>
          <p:nvPr>
            <p:ph type="sldNum" sz="quarter" idx="12"/>
          </p:nvPr>
        </p:nvSpPr>
        <p:spPr/>
        <p:txBody>
          <a:bodyPr/>
          <a:lstStyle/>
          <a:p>
            <a:fld id="{9530C398-067E-418C-82ED-70AD89047961}" type="slidenum">
              <a:rPr lang="en-US" smtClean="0"/>
              <a:t>22</a:t>
            </a:fld>
            <a:endParaRPr lang="en-US"/>
          </a:p>
        </p:txBody>
      </p:sp>
    </p:spTree>
    <p:extLst>
      <p:ext uri="{BB962C8B-B14F-4D97-AF65-F5344CB8AC3E}">
        <p14:creationId xmlns:p14="http://schemas.microsoft.com/office/powerpoint/2010/main" val="18822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3390" y="1404827"/>
            <a:ext cx="9357064" cy="5078313"/>
          </a:xfrm>
          <a:prstGeom prst="rect">
            <a:avLst/>
          </a:prstGeom>
        </p:spPr>
        <p:txBody>
          <a:bodyPr wrap="square">
            <a:spAutoFit/>
          </a:bodyPr>
          <a:lstStyle/>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a:t>
            </a:r>
            <a:r>
              <a:rPr lang="en-US" dirty="0" smtClean="0">
                <a:solidFill>
                  <a:schemeClr val="bg1"/>
                </a:solidFill>
                <a:latin typeface="Arial" panose="020B0604020202020204" pitchFamily="34" charset="0"/>
                <a:cs typeface="Arial" panose="020B0604020202020204" pitchFamily="34" charset="0"/>
              </a:rPr>
              <a:t>lso known as a user-interface (UI) redress attack</a:t>
            </a:r>
          </a:p>
          <a:p>
            <a:endParaRPr lang="en-US" dirty="0" smtClean="0">
              <a:solidFill>
                <a:schemeClr val="bg1"/>
              </a:solidFill>
              <a:latin typeface="Arial" panose="020B0604020202020204" pitchFamily="34" charset="0"/>
              <a:cs typeface="Arial" panose="020B0604020202020204" pitchFamily="34" charset="0"/>
            </a:endParaRPr>
          </a:p>
          <a:p>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V</a:t>
            </a:r>
            <a:r>
              <a:rPr lang="en-US" dirty="0" smtClean="0">
                <a:solidFill>
                  <a:schemeClr val="bg1"/>
                </a:solidFill>
                <a:latin typeface="Arial" panose="020B0604020202020204" pitchFamily="34" charset="0"/>
                <a:cs typeface="Arial" panose="020B0604020202020204" pitchFamily="34" charset="0"/>
              </a:rPr>
              <a:t>ulnerability used by an attacker to collect an infected user’s clicks</a:t>
            </a:r>
          </a:p>
          <a:p>
            <a:endParaRPr lang="en-US" dirty="0" smtClean="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dirty="0" smtClean="0">
                <a:solidFill>
                  <a:schemeClr val="bg1"/>
                </a:solidFill>
                <a:latin typeface="Arial" panose="020B0604020202020204" pitchFamily="34" charset="0"/>
                <a:cs typeface="Arial" panose="020B0604020202020204" pitchFamily="34" charset="0"/>
              </a:rPr>
              <a:t>The attacker is hijacking clicks meant for one page and routing them  to another page.</a:t>
            </a:r>
          </a:p>
          <a:p>
            <a:pPr lvl="1"/>
            <a:endParaRPr lang="en-US" dirty="0" smtClean="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dirty="0" smtClean="0">
                <a:solidFill>
                  <a:schemeClr val="bg1"/>
                </a:solidFill>
                <a:latin typeface="Arial" panose="020B0604020202020204" pitchFamily="34" charset="0"/>
                <a:cs typeface="Arial" panose="020B0604020202020204" pitchFamily="34" charset="0"/>
              </a:rPr>
              <a:t>The attacker can force the user to do a variety of things from adjusting the user’s computer settings to unwittingly sending the user to Web sites that might have malicious code</a:t>
            </a:r>
          </a:p>
          <a:p>
            <a:pPr lvl="1"/>
            <a:endParaRPr lang="en-US" dirty="0" smtClean="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dirty="0" smtClean="0">
                <a:solidFill>
                  <a:schemeClr val="bg1"/>
                </a:solidFill>
                <a:latin typeface="Arial" panose="020B0604020202020204" pitchFamily="34" charset="0"/>
                <a:cs typeface="Arial" panose="020B0604020202020204" pitchFamily="34" charset="0"/>
              </a:rPr>
              <a:t>Also, by taking advantage of Adobe Flash or JavaScript, an attacker could even place a button under or over a legitimate button, making it difficult for users to detect.</a:t>
            </a:r>
          </a:p>
          <a:p>
            <a:pPr lvl="1"/>
            <a:endParaRPr lang="en-US" dirty="0" smtClean="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Similar to clicks , keystrokes can also be hijacked .</a:t>
            </a:r>
          </a:p>
          <a:p>
            <a:pPr lvl="1"/>
            <a:endParaRPr lang="en-US"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4113905" y="75006"/>
            <a:ext cx="4214167" cy="830997"/>
          </a:xfrm>
          <a:prstGeom prst="rect">
            <a:avLst/>
          </a:prstGeom>
        </p:spPr>
        <p:txBody>
          <a:bodyPr wrap="none">
            <a:spAutoFit/>
          </a:bodyPr>
          <a:lstStyle/>
          <a:p>
            <a:r>
              <a:rPr lang="en-US" sz="4800" spc="507" dirty="0" smtClean="0">
                <a:solidFill>
                  <a:srgbClr val="A5D4FF"/>
                </a:solidFill>
                <a:latin typeface="Bebas Neue"/>
              </a:rPr>
              <a:t>Clickjacking</a:t>
            </a:r>
            <a:endParaRPr lang="en-US" sz="4800" dirty="0"/>
          </a:p>
        </p:txBody>
      </p:sp>
      <p:sp>
        <p:nvSpPr>
          <p:cNvPr id="4" name="Minus 3"/>
          <p:cNvSpPr/>
          <p:nvPr/>
        </p:nvSpPr>
        <p:spPr>
          <a:xfrm>
            <a:off x="7442906" y="750082"/>
            <a:ext cx="5465226"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E7FF68DD-3EE5-43E1-A27A-E7D556A906A9}"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t>23</a:t>
            </a:fld>
            <a:endParaRPr lang="en-US"/>
          </a:p>
        </p:txBody>
      </p:sp>
    </p:spTree>
    <p:extLst>
      <p:ext uri="{BB962C8B-B14F-4D97-AF65-F5344CB8AC3E}">
        <p14:creationId xmlns:p14="http://schemas.microsoft.com/office/powerpoint/2010/main" val="425073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0010" y="1819922"/>
            <a:ext cx="11017190" cy="4524315"/>
          </a:xfrm>
          <a:prstGeom prst="rect">
            <a:avLst/>
          </a:prstGeom>
        </p:spPr>
        <p:txBody>
          <a:bodyPr wrap="square">
            <a:spAutoFit/>
          </a:bodyPr>
          <a:lstStyle/>
          <a:p>
            <a:pPr marL="285750" indent="-285750">
              <a:buFont typeface="Wingdings" panose="05000000000000000000" pitchFamily="2" charset="2"/>
              <a:buChar char="q"/>
            </a:pPr>
            <a:r>
              <a:rPr lang="en-US" sz="2000" dirty="0" smtClean="0">
                <a:solidFill>
                  <a:schemeClr val="bg1"/>
                </a:solidFill>
                <a:latin typeface="Arial" panose="020B0604020202020204" pitchFamily="34" charset="0"/>
                <a:cs typeface="Arial" panose="020B0604020202020204" pitchFamily="34" charset="0"/>
              </a:rPr>
              <a:t>Spam is a significant carrier of malware.</a:t>
            </a: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The e-mail may have an attached document which ,if </a:t>
            </a:r>
            <a:r>
              <a:rPr lang="en-US" dirty="0" err="1" smtClean="0">
                <a:solidFill>
                  <a:schemeClr val="bg1"/>
                </a:solidFill>
                <a:latin typeface="Arial" panose="020B0604020202020204" pitchFamily="34" charset="0"/>
                <a:cs typeface="Arial" panose="020B0604020202020204" pitchFamily="34" charset="0"/>
              </a:rPr>
              <a:t>opened,may</a:t>
            </a:r>
            <a:r>
              <a:rPr lang="en-US" dirty="0" smtClean="0">
                <a:solidFill>
                  <a:schemeClr val="bg1"/>
                </a:solidFill>
                <a:latin typeface="Arial" panose="020B0604020202020204" pitchFamily="34" charset="0"/>
                <a:cs typeface="Arial" panose="020B0604020202020204" pitchFamily="34" charset="0"/>
              </a:rPr>
              <a:t> exploit a software vulnerability to install malware on the user’s system</a:t>
            </a: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Or, it may have an attached Trojan horse program or scripting code </a:t>
            </a:r>
            <a:r>
              <a:rPr lang="en-US" dirty="0" err="1" smtClean="0">
                <a:solidFill>
                  <a:schemeClr val="bg1"/>
                </a:solidFill>
                <a:latin typeface="Arial" panose="020B0604020202020204" pitchFamily="34" charset="0"/>
                <a:cs typeface="Arial" panose="020B0604020202020204" pitchFamily="34" charset="0"/>
              </a:rPr>
              <a:t>that,if</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run,installs</a:t>
            </a:r>
            <a:r>
              <a:rPr lang="en-US" dirty="0" smtClean="0">
                <a:solidFill>
                  <a:schemeClr val="bg1"/>
                </a:solidFill>
                <a:latin typeface="Arial" panose="020B0604020202020204" pitchFamily="34" charset="0"/>
                <a:cs typeface="Arial" panose="020B0604020202020204" pitchFamily="34" charset="0"/>
              </a:rPr>
              <a:t> malware</a:t>
            </a:r>
            <a:r>
              <a:rPr lang="en-US" sz="2000" dirty="0" smtClean="0">
                <a:solidFill>
                  <a:schemeClr val="bg1"/>
                </a:solidFill>
                <a:latin typeface="Arial" panose="020B0604020202020204" pitchFamily="34" charset="0"/>
                <a:cs typeface="Arial" panose="020B0604020202020204" pitchFamily="34" charset="0"/>
              </a:rPr>
              <a:t>.</a:t>
            </a:r>
          </a:p>
          <a:p>
            <a:pPr lvl="1"/>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2000" dirty="0" smtClean="0">
                <a:solidFill>
                  <a:schemeClr val="bg1"/>
                </a:solidFill>
                <a:latin typeface="Arial" panose="020B0604020202020204" pitchFamily="34" charset="0"/>
                <a:cs typeface="Arial" panose="020B0604020202020204" pitchFamily="34" charset="0"/>
              </a:rPr>
              <a:t>It may be used in a phishing attack</a:t>
            </a:r>
          </a:p>
          <a:p>
            <a:endParaRPr lang="en-US" sz="2000" dirty="0" smtClean="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Directing the user either to a fake Web site that mirrors some legitimate service, such as an online banking site, where it attempts to capture the user’s login and password details.</a:t>
            </a: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O</a:t>
            </a:r>
            <a:r>
              <a:rPr lang="en-US" dirty="0" smtClean="0">
                <a:solidFill>
                  <a:schemeClr val="bg1"/>
                </a:solidFill>
                <a:latin typeface="Arial" panose="020B0604020202020204" pitchFamily="34" charset="0"/>
                <a:cs typeface="Arial" panose="020B0604020202020204" pitchFamily="34" charset="0"/>
              </a:rPr>
              <a:t>r to complete some form with sufficient personal details to allow the attacker to impersonate the user in an identity theft</a:t>
            </a:r>
          </a:p>
          <a:p>
            <a:pPr lvl="1"/>
            <a:endParaRPr lang="en-US" sz="2000" dirty="0" smtClean="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2000" dirty="0" smtClean="0">
                <a:solidFill>
                  <a:schemeClr val="bg1"/>
                </a:solidFill>
                <a:latin typeface="Arial" panose="020B0604020202020204" pitchFamily="34" charset="0"/>
                <a:cs typeface="Arial" panose="020B0604020202020204" pitchFamily="34" charset="0"/>
              </a:rPr>
              <a:t>Requires the user’s active choice to view the e-mail and any attached document, or to permit the installation of some program, in order for the compromise to occur.</a:t>
            </a:r>
          </a:p>
          <a:p>
            <a:endParaRPr lang="en-US" sz="2000"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3908288" y="0"/>
            <a:ext cx="4310924" cy="923330"/>
          </a:xfrm>
          <a:prstGeom prst="rect">
            <a:avLst/>
          </a:prstGeom>
        </p:spPr>
        <p:txBody>
          <a:bodyPr wrap="none">
            <a:spAutoFit/>
          </a:bodyPr>
          <a:lstStyle/>
          <a:p>
            <a:r>
              <a:rPr lang="en-US" sz="5400" spc="507" dirty="0" smtClean="0">
                <a:solidFill>
                  <a:srgbClr val="A5D4FF"/>
                </a:solidFill>
                <a:latin typeface="Bebas Neue"/>
              </a:rPr>
              <a:t>SPAM </a:t>
            </a:r>
            <a:r>
              <a:rPr lang="en-US" sz="3600" spc="507" dirty="0" smtClean="0">
                <a:solidFill>
                  <a:srgbClr val="A5D4FF"/>
                </a:solidFill>
                <a:latin typeface="Bebas Neue"/>
              </a:rPr>
              <a:t>E-mail</a:t>
            </a:r>
            <a:endParaRPr lang="en-US" sz="3600" dirty="0"/>
          </a:p>
        </p:txBody>
      </p:sp>
      <p:sp>
        <p:nvSpPr>
          <p:cNvPr id="4" name="Minus 3"/>
          <p:cNvSpPr/>
          <p:nvPr/>
        </p:nvSpPr>
        <p:spPr>
          <a:xfrm>
            <a:off x="-715673" y="705265"/>
            <a:ext cx="5465226"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44071313-9BBA-473B-A68A-8FDE7F952721}"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t>24</a:t>
            </a:fld>
            <a:endParaRPr lang="en-US"/>
          </a:p>
        </p:txBody>
      </p:sp>
    </p:spTree>
    <p:extLst>
      <p:ext uri="{BB962C8B-B14F-4D97-AF65-F5344CB8AC3E}">
        <p14:creationId xmlns:p14="http://schemas.microsoft.com/office/powerpoint/2010/main" val="1232688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654" y="1227311"/>
            <a:ext cx="11887199" cy="5262979"/>
          </a:xfrm>
          <a:prstGeom prst="rect">
            <a:avLst/>
          </a:prstGeom>
        </p:spPr>
        <p:txBody>
          <a:bodyPr wrap="square">
            <a:spAutoFit/>
          </a:bodyPr>
          <a:lstStyle/>
          <a:p>
            <a:r>
              <a:rPr lang="en-US" sz="2400" b="1" dirty="0" smtClean="0">
                <a:solidFill>
                  <a:schemeClr val="bg1"/>
                </a:solidFill>
                <a:latin typeface="Arial" panose="020B0604020202020204" pitchFamily="34" charset="0"/>
                <a:cs typeface="Arial" panose="020B0604020202020204" pitchFamily="34" charset="0"/>
              </a:rPr>
              <a:t>A Trojan horse </a:t>
            </a:r>
            <a:r>
              <a:rPr lang="en-US" dirty="0" smtClean="0">
                <a:solidFill>
                  <a:schemeClr val="bg1"/>
                </a:solidFill>
                <a:latin typeface="Arial" panose="020B0604020202020204" pitchFamily="34" charset="0"/>
                <a:cs typeface="Arial" panose="020B0604020202020204" pitchFamily="34" charset="0"/>
              </a:rPr>
              <a:t>is a useful, or apparently useful, program or utility containing hidden code that, when invoked, performs some unwanted or harmful functions.</a:t>
            </a:r>
          </a:p>
          <a:p>
            <a:endParaRPr lang="en-US" dirty="0" smtClean="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For examples a Trojan horse program can scan the user’s files for the desired sensitive information and sends a copy of it to the attacker via a Web form or e-mail or text message.</a:t>
            </a: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The Trojan horse program may be bundled with a game or useful utility program and made available on a software distribution site or app store.</a:t>
            </a:r>
          </a:p>
          <a:p>
            <a:endParaRPr lang="en-US" dirty="0">
              <a:solidFill>
                <a:schemeClr val="bg1"/>
              </a:solidFill>
              <a:latin typeface="Arial" panose="020B0604020202020204" pitchFamily="34" charset="0"/>
              <a:cs typeface="Arial" panose="020B0604020202020204" pitchFamily="34" charset="0"/>
            </a:endParaRPr>
          </a:p>
          <a:p>
            <a:r>
              <a:rPr lang="en-US" sz="2400" dirty="0" smtClean="0">
                <a:solidFill>
                  <a:srgbClr val="72D3FE"/>
                </a:solidFill>
                <a:latin typeface="Arial" panose="020B0604020202020204" pitchFamily="34" charset="0"/>
                <a:cs typeface="Arial" panose="020B0604020202020204" pitchFamily="34" charset="0"/>
              </a:rPr>
              <a:t>Three Models</a:t>
            </a:r>
          </a:p>
          <a:p>
            <a:endParaRPr lang="en-US"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Continuing to perform the function of the original program and additionally performing a separate malicious activity.</a:t>
            </a: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 Continuing to perform the function of the original program but modifying the function to perform malicious activity (e.g., a Trojan horse version of a login program that collects passwords) or to disguise other malicious activity (e.g., a Trojan horse version of a process listing program that does not display certain processes that are malicious). </a:t>
            </a:r>
            <a:endParaRPr lang="en-US" dirty="0">
              <a:solidFill>
                <a:schemeClr val="bg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dirty="0" smtClean="0">
                <a:solidFill>
                  <a:schemeClr val="bg1"/>
                </a:solidFill>
                <a:latin typeface="Arial" panose="020B0604020202020204" pitchFamily="34" charset="0"/>
                <a:cs typeface="Arial" panose="020B0604020202020204" pitchFamily="34" charset="0"/>
              </a:rPr>
              <a:t>Performing a malicious function that completely replaces the function of the original program</a:t>
            </a:r>
          </a:p>
          <a:p>
            <a:endParaRPr lang="en-US"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3293616" y="124287"/>
            <a:ext cx="5939162" cy="830997"/>
          </a:xfrm>
          <a:prstGeom prst="rect">
            <a:avLst/>
          </a:prstGeom>
        </p:spPr>
        <p:txBody>
          <a:bodyPr wrap="square">
            <a:spAutoFit/>
          </a:bodyPr>
          <a:lstStyle/>
          <a:p>
            <a:r>
              <a:rPr lang="en-US" sz="4800" spc="507" dirty="0" smtClean="0">
                <a:solidFill>
                  <a:srgbClr val="A5D4FF"/>
                </a:solidFill>
                <a:latin typeface="Bebas Neue"/>
              </a:rPr>
              <a:t>TROJAN </a:t>
            </a:r>
            <a:r>
              <a:rPr lang="en-US" sz="3200" spc="507" dirty="0" smtClean="0">
                <a:solidFill>
                  <a:srgbClr val="A5D4FF"/>
                </a:solidFill>
                <a:latin typeface="Bebas Neue"/>
              </a:rPr>
              <a:t>Horses</a:t>
            </a:r>
            <a:endParaRPr lang="en-US" sz="3200" dirty="0"/>
          </a:p>
        </p:txBody>
      </p:sp>
      <p:sp>
        <p:nvSpPr>
          <p:cNvPr id="9" name="Date Placeholder 8"/>
          <p:cNvSpPr>
            <a:spLocks noGrp="1"/>
          </p:cNvSpPr>
          <p:nvPr>
            <p:ph type="dt" sz="half" idx="10"/>
          </p:nvPr>
        </p:nvSpPr>
        <p:spPr/>
        <p:txBody>
          <a:bodyPr/>
          <a:lstStyle/>
          <a:p>
            <a:fld id="{D644C2D6-04C7-4F7C-B7DA-87A444B5BD53}" type="datetime1">
              <a:rPr lang="en-US" smtClean="0"/>
              <a:t>4/27/2021</a:t>
            </a:fld>
            <a:endParaRPr lang="en-US"/>
          </a:p>
        </p:txBody>
      </p:sp>
      <p:sp>
        <p:nvSpPr>
          <p:cNvPr id="10" name="Slide Number Placeholder 9"/>
          <p:cNvSpPr>
            <a:spLocks noGrp="1"/>
          </p:cNvSpPr>
          <p:nvPr>
            <p:ph type="sldNum" sz="quarter" idx="12"/>
          </p:nvPr>
        </p:nvSpPr>
        <p:spPr/>
        <p:txBody>
          <a:bodyPr/>
          <a:lstStyle/>
          <a:p>
            <a:fld id="{9530C398-067E-418C-82ED-70AD89047961}" type="slidenum">
              <a:rPr lang="en-US" smtClean="0"/>
              <a:t>25</a:t>
            </a:fld>
            <a:endParaRPr lang="en-US"/>
          </a:p>
        </p:txBody>
      </p:sp>
      <p:sp>
        <p:nvSpPr>
          <p:cNvPr id="11" name="Minus 10"/>
          <p:cNvSpPr/>
          <p:nvPr/>
        </p:nvSpPr>
        <p:spPr>
          <a:xfrm>
            <a:off x="-731439" y="915470"/>
            <a:ext cx="5465226"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573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96" y="1702191"/>
            <a:ext cx="2599758" cy="222342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180859"/>
            <a:ext cx="1252024" cy="1392701"/>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45809" y="1006866"/>
            <a:ext cx="3336470" cy="3203695"/>
          </a:xfrm>
          <a:prstGeom prst="rect">
            <a:avLst/>
          </a:prstGeom>
        </p:spPr>
      </p:pic>
      <p:cxnSp>
        <p:nvCxnSpPr>
          <p:cNvPr id="15" name="Straight Connector 14"/>
          <p:cNvCxnSpPr/>
          <p:nvPr/>
        </p:nvCxnSpPr>
        <p:spPr>
          <a:xfrm>
            <a:off x="3446584" y="2736899"/>
            <a:ext cx="2039816" cy="137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738424" y="2750601"/>
            <a:ext cx="2250832" cy="703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9316" y="4409058"/>
            <a:ext cx="9959589" cy="2308324"/>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bg1"/>
                </a:solidFill>
              </a:rPr>
              <a:t>R</a:t>
            </a:r>
            <a:r>
              <a:rPr lang="en-US" sz="2400" dirty="0" smtClean="0">
                <a:solidFill>
                  <a:schemeClr val="bg1"/>
                </a:solidFill>
              </a:rPr>
              <a:t>esulted in data destruction on the infected system when certain trigger conditions were met .</a:t>
            </a:r>
          </a:p>
          <a:p>
            <a:pPr marL="285750" indent="-285750">
              <a:buFont typeface="Wingdings" panose="05000000000000000000" pitchFamily="2" charset="2"/>
              <a:buChar char="§"/>
            </a:pPr>
            <a:r>
              <a:rPr lang="en-US" sz="2400" dirty="0" smtClean="0">
                <a:solidFill>
                  <a:schemeClr val="bg1"/>
                </a:solidFill>
              </a:rPr>
              <a:t> Displays unwanted messages or content on the user’s system when triggered.</a:t>
            </a:r>
          </a:p>
          <a:p>
            <a:pPr marL="285750" indent="-285750">
              <a:buFont typeface="Wingdings" panose="05000000000000000000" pitchFamily="2" charset="2"/>
              <a:buChar char="§"/>
            </a:pPr>
            <a:r>
              <a:rPr lang="en-US" sz="2400" dirty="0" smtClean="0">
                <a:solidFill>
                  <a:schemeClr val="bg1"/>
                </a:solidFill>
              </a:rPr>
              <a:t>These changes may not occur immediately, but only when specific trigger conditions are met that satisfy their logic-bomb code.</a:t>
            </a:r>
            <a:endParaRPr lang="en-US" sz="2400" dirty="0">
              <a:solidFill>
                <a:schemeClr val="bg1"/>
              </a:solidFill>
            </a:endParaRPr>
          </a:p>
        </p:txBody>
      </p:sp>
      <p:sp>
        <p:nvSpPr>
          <p:cNvPr id="13" name="Minus 12"/>
          <p:cNvSpPr/>
          <p:nvPr/>
        </p:nvSpPr>
        <p:spPr>
          <a:xfrm>
            <a:off x="-617901" y="994263"/>
            <a:ext cx="5158729" cy="413382"/>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951113" y="226631"/>
            <a:ext cx="7362931" cy="646331"/>
          </a:xfrm>
          <a:prstGeom prst="rect">
            <a:avLst/>
          </a:prstGeom>
          <a:noFill/>
        </p:spPr>
        <p:txBody>
          <a:bodyPr wrap="square" rtlCol="0">
            <a:spAutoFit/>
          </a:bodyPr>
          <a:lstStyle/>
          <a:p>
            <a:r>
              <a:rPr lang="en-US" sz="3600" dirty="0" smtClean="0">
                <a:solidFill>
                  <a:srgbClr val="84D9FE"/>
                </a:solidFill>
                <a:latin typeface="Algerian" panose="04020705040A02060702" pitchFamily="82" charset="0"/>
              </a:rPr>
              <a:t>Payload-System</a:t>
            </a:r>
            <a:r>
              <a:rPr lang="en-US" sz="3600" dirty="0" smtClean="0">
                <a:solidFill>
                  <a:srgbClr val="00B0F0"/>
                </a:solidFill>
                <a:latin typeface="Algerian" panose="04020705040A02060702" pitchFamily="82" charset="0"/>
              </a:rPr>
              <a:t> </a:t>
            </a:r>
            <a:r>
              <a:rPr lang="en-US" sz="3600" dirty="0" smtClean="0">
                <a:solidFill>
                  <a:srgbClr val="72D3FE"/>
                </a:solidFill>
                <a:latin typeface="Algerian" panose="04020705040A02060702" pitchFamily="82" charset="0"/>
              </a:rPr>
              <a:t>Corruption</a:t>
            </a:r>
            <a:endParaRPr lang="en-US" sz="3600" dirty="0">
              <a:solidFill>
                <a:srgbClr val="72D3FE"/>
              </a:solidFill>
              <a:latin typeface="Algerian" panose="04020705040A02060702" pitchFamily="82" charset="0"/>
            </a:endParaRPr>
          </a:p>
        </p:txBody>
      </p:sp>
    </p:spTree>
    <p:extLst>
      <p:ext uri="{BB962C8B-B14F-4D97-AF65-F5344CB8AC3E}">
        <p14:creationId xmlns:p14="http://schemas.microsoft.com/office/powerpoint/2010/main" val="2273096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5597" y="631567"/>
            <a:ext cx="5540807" cy="369332"/>
          </a:xfrm>
          <a:prstGeom prst="rect">
            <a:avLst/>
          </a:prstGeom>
          <a:noFill/>
        </p:spPr>
        <p:txBody>
          <a:bodyPr wrap="square" rtlCol="0" anchor="ctr">
            <a:spAutoFit/>
          </a:bodyPr>
          <a:lstStyle/>
          <a:p>
            <a:r>
              <a:rPr lang="en-US" dirty="0" smtClean="0"/>
              <a:t>.</a:t>
            </a:r>
            <a:endParaRPr lang="en-US" dirty="0"/>
          </a:p>
        </p:txBody>
      </p:sp>
      <p:sp>
        <p:nvSpPr>
          <p:cNvPr id="2" name="TextBox 1"/>
          <p:cNvSpPr txBox="1"/>
          <p:nvPr/>
        </p:nvSpPr>
        <p:spPr>
          <a:xfrm>
            <a:off x="533400" y="1988867"/>
            <a:ext cx="7978257"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solidFill>
                  <a:schemeClr val="bg1"/>
                </a:solidFill>
                <a:latin typeface="Arial" panose="020B0604020202020204" pitchFamily="34" charset="0"/>
                <a:ea typeface="Ebrima" panose="02000000000000000000" pitchFamily="2" charset="0"/>
                <a:cs typeface="Arial" panose="020B0604020202020204" pitchFamily="34" charset="0"/>
              </a:rPr>
              <a:t>Ransomware</a:t>
            </a:r>
            <a:r>
              <a:rPr lang="en-US" sz="2000" dirty="0">
                <a:solidFill>
                  <a:schemeClr val="bg1"/>
                </a:solidFill>
                <a:latin typeface="Arial" panose="020B0604020202020204" pitchFamily="34" charset="0"/>
                <a:ea typeface="Ebrima" panose="02000000000000000000" pitchFamily="2" charset="0"/>
                <a:cs typeface="Arial" panose="020B0604020202020204" pitchFamily="34" charset="0"/>
              </a:rPr>
              <a:t> is a malware that is installed unnoticed on the PC of a </a:t>
            </a:r>
            <a:r>
              <a:rPr lang="en-US" sz="2000" dirty="0" smtClean="0">
                <a:solidFill>
                  <a:schemeClr val="bg1"/>
                </a:solidFill>
                <a:latin typeface="Arial" panose="020B0604020202020204" pitchFamily="34" charset="0"/>
                <a:ea typeface="Ebrima" panose="02000000000000000000" pitchFamily="2" charset="0"/>
                <a:cs typeface="Arial" panose="020B0604020202020204" pitchFamily="34" charset="0"/>
              </a:rPr>
              <a:t>stranger.</a:t>
            </a:r>
            <a:endParaRPr lang="en-US" sz="20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533400" y="3150564"/>
            <a:ext cx="770393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ea typeface="Ebrima" panose="02000000000000000000" pitchFamily="2" charset="0"/>
                <a:cs typeface="Arial" panose="020B0604020202020204" pitchFamily="34" charset="0"/>
              </a:rPr>
              <a:t>The malware encrypts either the files or the entire </a:t>
            </a:r>
            <a:r>
              <a:rPr lang="en-US" sz="2000" dirty="0" smtClean="0">
                <a:solidFill>
                  <a:schemeClr val="bg1"/>
                </a:solidFill>
                <a:latin typeface="Arial" panose="020B0604020202020204" pitchFamily="34" charset="0"/>
                <a:ea typeface="Ebrima" panose="02000000000000000000" pitchFamily="2" charset="0"/>
                <a:cs typeface="Arial" panose="020B0604020202020204" pitchFamily="34" charset="0"/>
              </a:rPr>
              <a:t>computer.</a:t>
            </a:r>
            <a:endParaRPr lang="en-US" sz="2000" dirty="0">
              <a:latin typeface="Arial" panose="020B0604020202020204" pitchFamily="34" charset="0"/>
              <a:cs typeface="Arial" panose="020B0604020202020204" pitchFamily="34" charset="0"/>
            </a:endParaRPr>
          </a:p>
        </p:txBody>
      </p:sp>
      <p:sp>
        <p:nvSpPr>
          <p:cNvPr id="4" name="TextBox 3"/>
          <p:cNvSpPr txBox="1"/>
          <p:nvPr/>
        </p:nvSpPr>
        <p:spPr>
          <a:xfrm>
            <a:off x="533400" y="4062124"/>
            <a:ext cx="7325758" cy="129266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ea typeface="Ebrima" panose="02000000000000000000" pitchFamily="2" charset="0"/>
                <a:cs typeface="Arial" panose="020B0604020202020204" pitchFamily="34" charset="0"/>
              </a:rPr>
              <a:t>The hacker has control over the computer, and demands a ransom. As long as the victim does not pay the ransom, the device stays encrypted</a:t>
            </a:r>
            <a:r>
              <a:rPr lang="en-US" sz="2000" dirty="0" smtClean="0">
                <a:solidFill>
                  <a:schemeClr val="bg1"/>
                </a:solidFill>
                <a:latin typeface="Arial" panose="020B0604020202020204" pitchFamily="34" charset="0"/>
                <a:ea typeface="Ebrima" panose="02000000000000000000" pitchFamily="2" charset="0"/>
                <a:cs typeface="Arial" panose="020B0604020202020204" pitchFamily="34" charset="0"/>
              </a:rPr>
              <a:t>.</a:t>
            </a:r>
          </a:p>
          <a:p>
            <a:endParaRPr lang="en-US" dirty="0">
              <a:solidFill>
                <a:schemeClr val="bg1"/>
              </a:solidFill>
              <a:latin typeface="Trebuchet MS" panose="020B0603020202020204" pitchFamily="34" charset="0"/>
              <a:ea typeface="Ebrima" panose="02000000000000000000" pitchFamily="2" charset="0"/>
              <a:cs typeface="Ebrima" panose="02000000000000000000" pitchFamily="2" charset="0"/>
            </a:endParaRPr>
          </a:p>
        </p:txBody>
      </p:sp>
      <p:pic>
        <p:nvPicPr>
          <p:cNvPr id="6" name="Picture 5"/>
          <p:cNvPicPr>
            <a:picLocks noChangeAspect="1"/>
          </p:cNvPicPr>
          <p:nvPr/>
        </p:nvPicPr>
        <p:blipFill>
          <a:blip r:embed="rId2">
            <a:clrChange>
              <a:clrFrom>
                <a:srgbClr val="48B1AC"/>
              </a:clrFrom>
              <a:clrTo>
                <a:srgbClr val="48B1AC">
                  <a:alpha val="0"/>
                </a:srgbClr>
              </a:clrTo>
            </a:clrChange>
            <a:extLst>
              <a:ext uri="{28A0092B-C50C-407E-A947-70E740481C1C}">
                <a14:useLocalDpi xmlns:a14="http://schemas.microsoft.com/office/drawing/2010/main" val="0"/>
              </a:ext>
            </a:extLst>
          </a:blip>
          <a:stretch>
            <a:fillRect/>
          </a:stretch>
        </p:blipFill>
        <p:spPr>
          <a:xfrm>
            <a:off x="7930896" y="1287796"/>
            <a:ext cx="4261104" cy="4352925"/>
          </a:xfrm>
          <a:prstGeom prst="rect">
            <a:avLst/>
          </a:prstGeom>
        </p:spPr>
      </p:pic>
      <p:sp>
        <p:nvSpPr>
          <p:cNvPr id="8" name="Rectangle 7"/>
          <p:cNvSpPr/>
          <p:nvPr/>
        </p:nvSpPr>
        <p:spPr>
          <a:xfrm>
            <a:off x="4176435" y="752742"/>
            <a:ext cx="4274888" cy="707886"/>
          </a:xfrm>
          <a:prstGeom prst="rect">
            <a:avLst/>
          </a:prstGeom>
        </p:spPr>
        <p:txBody>
          <a:bodyPr wrap="none">
            <a:spAutoFit/>
          </a:bodyPr>
          <a:lstStyle/>
          <a:p>
            <a:r>
              <a:rPr lang="en-US" sz="4000" spc="507" dirty="0" smtClean="0">
                <a:solidFill>
                  <a:srgbClr val="A5D4FF"/>
                </a:solidFill>
                <a:latin typeface="Algerian" panose="04020705040A02060702" pitchFamily="82" charset="0"/>
              </a:rPr>
              <a:t>RANSOMWARE</a:t>
            </a:r>
            <a:endParaRPr lang="en-US" sz="3200" dirty="0">
              <a:latin typeface="Algerian" panose="04020705040A02060702" pitchFamily="82" charset="0"/>
            </a:endParaRPr>
          </a:p>
        </p:txBody>
      </p:sp>
      <p:sp>
        <p:nvSpPr>
          <p:cNvPr id="9" name="Minus 8"/>
          <p:cNvSpPr/>
          <p:nvPr/>
        </p:nvSpPr>
        <p:spPr>
          <a:xfrm>
            <a:off x="-490099" y="1106685"/>
            <a:ext cx="5261039"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4"/>
          <p:cNvSpPr>
            <a:spLocks noGrp="1"/>
          </p:cNvSpPr>
          <p:nvPr>
            <p:ph type="dt" sz="half" idx="10"/>
          </p:nvPr>
        </p:nvSpPr>
        <p:spPr/>
        <p:txBody>
          <a:bodyPr/>
          <a:lstStyle/>
          <a:p>
            <a:fld id="{34A9D271-E875-4531-83D2-3C549F4A2B15}" type="datetime1">
              <a:rPr lang="en-US" smtClean="0"/>
              <a:t>4/27/2021</a:t>
            </a:fld>
            <a:endParaRPr lang="en-US"/>
          </a:p>
        </p:txBody>
      </p:sp>
      <p:sp>
        <p:nvSpPr>
          <p:cNvPr id="16" name="Slide Number Placeholder 15"/>
          <p:cNvSpPr>
            <a:spLocks noGrp="1"/>
          </p:cNvSpPr>
          <p:nvPr>
            <p:ph type="sldNum" sz="quarter" idx="12"/>
          </p:nvPr>
        </p:nvSpPr>
        <p:spPr/>
        <p:txBody>
          <a:bodyPr/>
          <a:lstStyle/>
          <a:p>
            <a:fld id="{9530C398-067E-418C-82ED-70AD89047961}" type="slidenum">
              <a:rPr lang="en-US" smtClean="0"/>
              <a:pPr/>
              <a:t>27</a:t>
            </a:fld>
            <a:endParaRPr lang="en-US" dirty="0"/>
          </a:p>
        </p:txBody>
      </p:sp>
      <p:sp>
        <p:nvSpPr>
          <p:cNvPr id="10" name="Rectangle 9"/>
          <p:cNvSpPr/>
          <p:nvPr/>
        </p:nvSpPr>
        <p:spPr>
          <a:xfrm>
            <a:off x="470263" y="5433020"/>
            <a:ext cx="7576457" cy="1015663"/>
          </a:xfrm>
          <a:prstGeom prst="rect">
            <a:avLst/>
          </a:prstGeom>
        </p:spPr>
        <p:txBody>
          <a:bodyPr wrap="square">
            <a:spAutoFit/>
          </a:bodyPr>
          <a:lstStyle/>
          <a:p>
            <a:pPr marL="342900" indent="-342900" algn="just">
              <a:buFont typeface="Wingdings" panose="05000000000000000000" pitchFamily="2" charset="2"/>
              <a:buChar char="Ø"/>
            </a:pPr>
            <a:r>
              <a:rPr lang="en-US" sz="2000" dirty="0">
                <a:solidFill>
                  <a:schemeClr val="bg1"/>
                </a:solidFill>
                <a:latin typeface="Arial" panose="020B0604020202020204" pitchFamily="34" charset="0"/>
                <a:ea typeface="Ebrima" panose="02000000000000000000" pitchFamily="2" charset="0"/>
                <a:cs typeface="Arial" panose="020B0604020202020204" pitchFamily="34" charset="0"/>
              </a:rPr>
              <a:t>If the infected device is in a network, such as in a company, the malware can spread to the entire network and </a:t>
            </a:r>
            <a:r>
              <a:rPr lang="en-US" sz="2000" b="1" dirty="0">
                <a:solidFill>
                  <a:schemeClr val="bg1"/>
                </a:solidFill>
                <a:latin typeface="Arial" panose="020B0604020202020204" pitchFamily="34" charset="0"/>
                <a:ea typeface="Ebrima" panose="02000000000000000000" pitchFamily="2" charset="0"/>
                <a:cs typeface="Arial" panose="020B0604020202020204" pitchFamily="34" charset="0"/>
              </a:rPr>
              <a:t>encrypt all devices</a:t>
            </a:r>
            <a:r>
              <a:rPr lang="en-US" sz="2000" dirty="0">
                <a:solidFill>
                  <a:schemeClr val="bg1"/>
                </a:solidFill>
                <a:latin typeface="Arial" panose="020B0604020202020204" pitchFamily="34" charset="0"/>
                <a:ea typeface="Ebrima" panose="02000000000000000000" pitchFamily="2" charset="0"/>
                <a:cs typeface="Arial" panose="020B0604020202020204" pitchFamily="34" charset="0"/>
              </a:rPr>
              <a:t> on that network.</a:t>
            </a:r>
          </a:p>
        </p:txBody>
      </p:sp>
    </p:spTree>
    <p:extLst>
      <p:ext uri="{BB962C8B-B14F-4D97-AF65-F5344CB8AC3E}">
        <p14:creationId xmlns:p14="http://schemas.microsoft.com/office/powerpoint/2010/main" val="7990249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69021" y="1130319"/>
            <a:ext cx="2043949" cy="5891622"/>
            <a:chOff x="1669021" y="1130319"/>
            <a:chExt cx="2043949" cy="5891622"/>
          </a:xfrm>
        </p:grpSpPr>
        <p:grpSp>
          <p:nvGrpSpPr>
            <p:cNvPr id="95" name="Group 94"/>
            <p:cNvGrpSpPr/>
            <p:nvPr/>
          </p:nvGrpSpPr>
          <p:grpSpPr>
            <a:xfrm>
              <a:off x="1732355" y="1896036"/>
              <a:ext cx="1882320" cy="4182034"/>
              <a:chOff x="1732355" y="1896036"/>
              <a:chExt cx="1882320" cy="4182034"/>
            </a:xfrm>
          </p:grpSpPr>
          <p:grpSp>
            <p:nvGrpSpPr>
              <p:cNvPr id="30" name="Group 29"/>
              <p:cNvGrpSpPr/>
              <p:nvPr/>
            </p:nvGrpSpPr>
            <p:grpSpPr>
              <a:xfrm>
                <a:off x="1755898" y="1896036"/>
                <a:ext cx="1858777" cy="4182034"/>
                <a:chOff x="1214200" y="1896036"/>
                <a:chExt cx="1858777" cy="4182034"/>
              </a:xfrm>
            </p:grpSpPr>
            <p:sp>
              <p:nvSpPr>
                <p:cNvPr id="28" name="Rectangle 27"/>
                <p:cNvSpPr/>
                <p:nvPr/>
              </p:nvSpPr>
              <p:spPr>
                <a:xfrm>
                  <a:off x="1214200" y="1896036"/>
                  <a:ext cx="1858777" cy="349624"/>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214201" y="3727620"/>
                  <a:ext cx="1858776" cy="2350450"/>
                  <a:chOff x="1214201" y="3727620"/>
                  <a:chExt cx="1858776" cy="2350450"/>
                </a:xfrm>
              </p:grpSpPr>
              <p:sp>
                <p:nvSpPr>
                  <p:cNvPr id="21" name="Snip Same Side Corner Rectangle 20"/>
                  <p:cNvSpPr/>
                  <p:nvPr/>
                </p:nvSpPr>
                <p:spPr>
                  <a:xfrm rot="10800000">
                    <a:off x="1214201" y="3727620"/>
                    <a:ext cx="1858776" cy="2350450"/>
                  </a:xfrm>
                  <a:prstGeom prst="snip2SameRect">
                    <a:avLst>
                      <a:gd name="adj1" fmla="val 30459"/>
                      <a:gd name="adj2" fmla="val 0"/>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298737" y="5217460"/>
                    <a:ext cx="1689702" cy="860610"/>
                  </a:xfrm>
                  <a:custGeom>
                    <a:avLst/>
                    <a:gdLst>
                      <a:gd name="connsiteX0" fmla="*/ 759087 w 1518175"/>
                      <a:gd name="connsiteY0" fmla="*/ 0 h 706421"/>
                      <a:gd name="connsiteX1" fmla="*/ 1391864 w 1518175"/>
                      <a:gd name="connsiteY1" fmla="*/ 201768 h 706421"/>
                      <a:gd name="connsiteX2" fmla="*/ 1518175 w 1518175"/>
                      <a:gd name="connsiteY2" fmla="*/ 310557 h 706421"/>
                      <a:gd name="connsiteX3" fmla="*/ 1122310 w 1518175"/>
                      <a:gd name="connsiteY3" fmla="*/ 706421 h 706421"/>
                      <a:gd name="connsiteX4" fmla="*/ 395864 w 1518175"/>
                      <a:gd name="connsiteY4" fmla="*/ 706421 h 706421"/>
                      <a:gd name="connsiteX5" fmla="*/ 0 w 1518175"/>
                      <a:gd name="connsiteY5" fmla="*/ 310557 h 706421"/>
                      <a:gd name="connsiteX6" fmla="*/ 126310 w 1518175"/>
                      <a:gd name="connsiteY6" fmla="*/ 201768 h 706421"/>
                      <a:gd name="connsiteX7" fmla="*/ 759087 w 1518175"/>
                      <a:gd name="connsiteY7" fmla="*/ 0 h 7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8175" h="706421">
                        <a:moveTo>
                          <a:pt x="759087" y="0"/>
                        </a:moveTo>
                        <a:cubicBezTo>
                          <a:pt x="993482" y="0"/>
                          <a:pt x="1211234" y="74382"/>
                          <a:pt x="1391864" y="201768"/>
                        </a:cubicBezTo>
                        <a:lnTo>
                          <a:pt x="1518175" y="310557"/>
                        </a:lnTo>
                        <a:lnTo>
                          <a:pt x="1122310" y="706421"/>
                        </a:lnTo>
                        <a:lnTo>
                          <a:pt x="395864" y="706421"/>
                        </a:lnTo>
                        <a:lnTo>
                          <a:pt x="0" y="310557"/>
                        </a:lnTo>
                        <a:lnTo>
                          <a:pt x="126310" y="201768"/>
                        </a:lnTo>
                        <a:cubicBezTo>
                          <a:pt x="306940" y="74382"/>
                          <a:pt x="524692" y="0"/>
                          <a:pt x="759087" y="0"/>
                        </a:cubicBezTo>
                        <a:close/>
                      </a:path>
                    </a:pathLst>
                  </a:custGeom>
                  <a:solidFill>
                    <a:srgbClr val="003399">
                      <a:alpha val="73000"/>
                    </a:srgbClr>
                  </a:solidFill>
                  <a:ln>
                    <a:noFill/>
                  </a:ln>
                  <a:effectLst>
                    <a:innerShdw blurRad="1016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 Same Side Corner Rectangle 16"/>
                <p:cNvSpPr/>
                <p:nvPr/>
              </p:nvSpPr>
              <p:spPr>
                <a:xfrm>
                  <a:off x="1214201" y="2108685"/>
                  <a:ext cx="1858776" cy="3237875"/>
                </a:xfrm>
                <a:prstGeom prst="round2SameRect">
                  <a:avLst>
                    <a:gd name="adj1" fmla="val 1150"/>
                    <a:gd name="adj2" fmla="val 48276"/>
                  </a:avLst>
                </a:prstGeom>
                <a:gradFill flip="none" rotWithShape="1">
                  <a:gsLst>
                    <a:gs pos="7000">
                      <a:schemeClr val="bg1"/>
                    </a:gs>
                    <a:gs pos="71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p:cNvSpPr/>
              <p:nvPr/>
            </p:nvSpPr>
            <p:spPr>
              <a:xfrm>
                <a:off x="1920009" y="2914220"/>
                <a:ext cx="1518877" cy="338554"/>
              </a:xfrm>
              <a:prstGeom prst="rect">
                <a:avLst/>
              </a:prstGeom>
              <a:noFill/>
            </p:spPr>
            <p:txBody>
              <a:bodyPr wrap="none" lIns="91440" tIns="45720" rIns="91440" bIns="45720">
                <a:spAutoFit/>
              </a:bodyPr>
              <a:lstStyle/>
              <a:p>
                <a:pPr algn="ctr"/>
                <a:r>
                  <a:rPr lang="en-US" sz="1600" b="1" dirty="0">
                    <a:ln w="0"/>
                    <a:effectLst>
                      <a:outerShdw blurRad="38100" dist="19050" dir="2700000" algn="tl" rotWithShape="0">
                        <a:schemeClr val="dk1">
                          <a:alpha val="40000"/>
                        </a:schemeClr>
                      </a:outerShdw>
                    </a:effectLst>
                  </a:rPr>
                  <a:t>Chernobyl virus</a:t>
                </a:r>
                <a:endParaRPr lang="en-US" sz="1600" b="1" cap="none" spc="0" dirty="0">
                  <a:ln w="0"/>
                  <a:solidFill>
                    <a:schemeClr val="tx1"/>
                  </a:solidFill>
                  <a:effectLst>
                    <a:outerShdw blurRad="38100" dist="19050" dir="2700000" algn="tl" rotWithShape="0">
                      <a:schemeClr val="dk1">
                        <a:alpha val="40000"/>
                      </a:schemeClr>
                    </a:outerShdw>
                  </a:effectLst>
                </a:endParaRPr>
              </a:p>
            </p:txBody>
          </p:sp>
          <p:sp>
            <p:nvSpPr>
              <p:cNvPr id="78" name="Rectangle 77"/>
              <p:cNvSpPr/>
              <p:nvPr/>
            </p:nvSpPr>
            <p:spPr>
              <a:xfrm>
                <a:off x="1732355" y="3326806"/>
                <a:ext cx="1858777" cy="1323439"/>
              </a:xfrm>
              <a:prstGeom prst="rect">
                <a:avLst/>
              </a:prstGeom>
              <a:noFill/>
            </p:spPr>
            <p:txBody>
              <a:bodyPr wrap="square" lIns="91440" tIns="45720" rIns="91440" bIns="45720">
                <a:spAutoFit/>
              </a:bodyPr>
              <a:lstStyle/>
              <a:p>
                <a:pPr algn="ctr"/>
                <a:r>
                  <a:rPr lang="en-US" sz="1600" dirty="0">
                    <a:ln w="0"/>
                    <a:solidFill>
                      <a:schemeClr val="tx1">
                        <a:lumMod val="65000"/>
                        <a:lumOff val="35000"/>
                      </a:schemeClr>
                    </a:solidFill>
                    <a:effectLst>
                      <a:outerShdw blurRad="38100" dist="19050" dir="2700000" algn="tl" rotWithShape="0">
                        <a:schemeClr val="dk1">
                          <a:alpha val="40000"/>
                        </a:schemeClr>
                      </a:outerShdw>
                    </a:effectLst>
                  </a:rPr>
                  <a:t>First occurred 1999,infects executable files, deletes data on the infected system </a:t>
                </a:r>
                <a:endParaRPr lang="en-US" sz="16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1669021" y="1130319"/>
              <a:ext cx="2043949" cy="5891622"/>
              <a:chOff x="1121613" y="1154928"/>
              <a:chExt cx="2043949" cy="5891622"/>
            </a:xfrm>
          </p:grpSpPr>
          <p:sp>
            <p:nvSpPr>
              <p:cNvPr id="20" name="Hexagon 19"/>
              <p:cNvSpPr/>
              <p:nvPr/>
            </p:nvSpPr>
            <p:spPr>
              <a:xfrm rot="5400000">
                <a:off x="1213265" y="1620562"/>
                <a:ext cx="1860649" cy="1738859"/>
              </a:xfrm>
              <a:prstGeom prst="hexagon">
                <a:avLst/>
              </a:prstGeom>
              <a:solidFill>
                <a:schemeClr val="tx1">
                  <a:alpha val="3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424063" y="1154928"/>
                <a:ext cx="1439058" cy="1738855"/>
                <a:chOff x="1454043" y="1798824"/>
                <a:chExt cx="1439058" cy="1738855"/>
              </a:xfrm>
            </p:grpSpPr>
            <p:sp>
              <p:nvSpPr>
                <p:cNvPr id="14" name="Hexagon 13"/>
                <p:cNvSpPr/>
                <p:nvPr/>
              </p:nvSpPr>
              <p:spPr>
                <a:xfrm rot="5400000">
                  <a:off x="1304144" y="1948723"/>
                  <a:ext cx="1738855" cy="143905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rot="5400000">
                  <a:off x="1390025" y="2045544"/>
                  <a:ext cx="1543989" cy="1245413"/>
                </a:xfrm>
                <a:prstGeom prst="hexagon">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rot="5400000">
                  <a:off x="1527120" y="2146956"/>
                  <a:ext cx="1292902" cy="1042588"/>
                </a:xfrm>
                <a:prstGeom prst="hexagon">
                  <a:avLst/>
                </a:prstGeom>
                <a:blipFill dpi="0" rotWithShape="0">
                  <a:blip r:embed="rId2"/>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Hexagon 28"/>
              <p:cNvSpPr/>
              <p:nvPr/>
            </p:nvSpPr>
            <p:spPr>
              <a:xfrm rot="5400000">
                <a:off x="1633040" y="5514027"/>
                <a:ext cx="1021096" cy="2043949"/>
              </a:xfrm>
              <a:prstGeom prst="hexagon">
                <a:avLst/>
              </a:prstGeom>
              <a:solidFill>
                <a:schemeClr val="tx1">
                  <a:alpha val="35000"/>
                </a:schemeClr>
              </a:solidFill>
              <a:ln>
                <a:noFill/>
              </a:ln>
              <a:effectLst>
                <a:outerShdw blurRad="50800" dist="50800" dir="5400000" algn="ctr" rotWithShape="0">
                  <a:srgbClr val="000000">
                    <a:alpha val="0"/>
                  </a:srgbClr>
                </a:outerShdw>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p:cNvGrpSpPr/>
          <p:nvPr/>
        </p:nvGrpSpPr>
        <p:grpSpPr>
          <a:xfrm>
            <a:off x="7937314" y="1267172"/>
            <a:ext cx="2011568" cy="5867446"/>
            <a:chOff x="8095408" y="1073482"/>
            <a:chExt cx="2011568" cy="5867446"/>
          </a:xfrm>
        </p:grpSpPr>
        <p:grpSp>
          <p:nvGrpSpPr>
            <p:cNvPr id="92" name="Group 91"/>
            <p:cNvGrpSpPr/>
            <p:nvPr/>
          </p:nvGrpSpPr>
          <p:grpSpPr>
            <a:xfrm>
              <a:off x="8095408" y="1916554"/>
              <a:ext cx="1979186" cy="4182034"/>
              <a:chOff x="4835521" y="1896036"/>
              <a:chExt cx="1979186" cy="4182034"/>
            </a:xfrm>
          </p:grpSpPr>
          <p:grpSp>
            <p:nvGrpSpPr>
              <p:cNvPr id="51" name="Group 50"/>
              <p:cNvGrpSpPr/>
              <p:nvPr/>
            </p:nvGrpSpPr>
            <p:grpSpPr>
              <a:xfrm>
                <a:off x="4900612" y="1896036"/>
                <a:ext cx="1858777" cy="4182034"/>
                <a:chOff x="1214200" y="1896036"/>
                <a:chExt cx="1858777" cy="4182034"/>
              </a:xfrm>
            </p:grpSpPr>
            <p:sp>
              <p:nvSpPr>
                <p:cNvPr id="52" name="Rectangle 51"/>
                <p:cNvSpPr/>
                <p:nvPr/>
              </p:nvSpPr>
              <p:spPr>
                <a:xfrm>
                  <a:off x="1214200" y="1896036"/>
                  <a:ext cx="1858777" cy="349624"/>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1214201" y="3727620"/>
                  <a:ext cx="1858776" cy="2350450"/>
                  <a:chOff x="1214201" y="3727620"/>
                  <a:chExt cx="1858776" cy="2350450"/>
                </a:xfrm>
              </p:grpSpPr>
              <p:sp>
                <p:nvSpPr>
                  <p:cNvPr id="55" name="Snip Same Side Corner Rectangle 54"/>
                  <p:cNvSpPr/>
                  <p:nvPr/>
                </p:nvSpPr>
                <p:spPr>
                  <a:xfrm rot="10800000">
                    <a:off x="1214201" y="3727620"/>
                    <a:ext cx="1858776" cy="2350450"/>
                  </a:xfrm>
                  <a:prstGeom prst="snip2SameRect">
                    <a:avLst>
                      <a:gd name="adj1" fmla="val 30459"/>
                      <a:gd name="adj2" fmla="val 0"/>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1298737" y="5217460"/>
                    <a:ext cx="1689702" cy="860610"/>
                  </a:xfrm>
                  <a:custGeom>
                    <a:avLst/>
                    <a:gdLst>
                      <a:gd name="connsiteX0" fmla="*/ 759087 w 1518175"/>
                      <a:gd name="connsiteY0" fmla="*/ 0 h 706421"/>
                      <a:gd name="connsiteX1" fmla="*/ 1391864 w 1518175"/>
                      <a:gd name="connsiteY1" fmla="*/ 201768 h 706421"/>
                      <a:gd name="connsiteX2" fmla="*/ 1518175 w 1518175"/>
                      <a:gd name="connsiteY2" fmla="*/ 310557 h 706421"/>
                      <a:gd name="connsiteX3" fmla="*/ 1122310 w 1518175"/>
                      <a:gd name="connsiteY3" fmla="*/ 706421 h 706421"/>
                      <a:gd name="connsiteX4" fmla="*/ 395864 w 1518175"/>
                      <a:gd name="connsiteY4" fmla="*/ 706421 h 706421"/>
                      <a:gd name="connsiteX5" fmla="*/ 0 w 1518175"/>
                      <a:gd name="connsiteY5" fmla="*/ 310557 h 706421"/>
                      <a:gd name="connsiteX6" fmla="*/ 126310 w 1518175"/>
                      <a:gd name="connsiteY6" fmla="*/ 201768 h 706421"/>
                      <a:gd name="connsiteX7" fmla="*/ 759087 w 1518175"/>
                      <a:gd name="connsiteY7" fmla="*/ 0 h 7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8175" h="706421">
                        <a:moveTo>
                          <a:pt x="759087" y="0"/>
                        </a:moveTo>
                        <a:cubicBezTo>
                          <a:pt x="993482" y="0"/>
                          <a:pt x="1211234" y="74382"/>
                          <a:pt x="1391864" y="201768"/>
                        </a:cubicBezTo>
                        <a:lnTo>
                          <a:pt x="1518175" y="310557"/>
                        </a:lnTo>
                        <a:lnTo>
                          <a:pt x="1122310" y="706421"/>
                        </a:lnTo>
                        <a:lnTo>
                          <a:pt x="395864" y="706421"/>
                        </a:lnTo>
                        <a:lnTo>
                          <a:pt x="0" y="310557"/>
                        </a:lnTo>
                        <a:lnTo>
                          <a:pt x="126310" y="201768"/>
                        </a:lnTo>
                        <a:cubicBezTo>
                          <a:pt x="306940" y="74382"/>
                          <a:pt x="524692" y="0"/>
                          <a:pt x="759087" y="0"/>
                        </a:cubicBezTo>
                        <a:close/>
                      </a:path>
                    </a:pathLst>
                  </a:custGeom>
                  <a:solidFill>
                    <a:srgbClr val="008000">
                      <a:alpha val="73000"/>
                    </a:srgbClr>
                  </a:solidFill>
                  <a:ln>
                    <a:noFill/>
                  </a:ln>
                  <a:effectLst>
                    <a:innerShdw blurRad="1524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ound Same Side Corner Rectangle 53"/>
                <p:cNvSpPr/>
                <p:nvPr/>
              </p:nvSpPr>
              <p:spPr>
                <a:xfrm>
                  <a:off x="1214201" y="2092288"/>
                  <a:ext cx="1858776" cy="3237875"/>
                </a:xfrm>
                <a:prstGeom prst="round2SameRect">
                  <a:avLst>
                    <a:gd name="adj1" fmla="val 1150"/>
                    <a:gd name="adj2" fmla="val 48276"/>
                  </a:avLst>
                </a:prstGeom>
                <a:gradFill flip="none" rotWithShape="1">
                  <a:gsLst>
                    <a:gs pos="7000">
                      <a:schemeClr val="bg1"/>
                    </a:gs>
                    <a:gs pos="71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4904628" y="2914220"/>
                <a:ext cx="1854762" cy="584775"/>
              </a:xfrm>
              <a:prstGeom prst="rect">
                <a:avLst/>
              </a:prstGeom>
              <a:noFill/>
            </p:spPr>
            <p:txBody>
              <a:bodyPr wrap="square" lIns="91440" tIns="45720" rIns="91440" bIns="45720">
                <a:spAutoFit/>
              </a:bodyPr>
              <a:lstStyle/>
              <a:p>
                <a:pPr algn="ctr"/>
                <a:r>
                  <a:rPr lang="en-US" sz="1600" b="1" dirty="0" smtClean="0">
                    <a:ln w="0"/>
                    <a:effectLst>
                      <a:outerShdw blurRad="38100" dist="19050" dir="2700000" algn="tl" rotWithShape="0">
                        <a:schemeClr val="dk1">
                          <a:alpha val="40000"/>
                        </a:schemeClr>
                      </a:outerShdw>
                    </a:effectLst>
                  </a:rPr>
                  <a:t> </a:t>
                </a:r>
                <a:r>
                  <a:rPr lang="en-US" sz="1600" b="1" dirty="0" err="1" smtClean="0">
                    <a:ln w="0"/>
                    <a:effectLst>
                      <a:outerShdw blurRad="38100" dist="19050" dir="2700000" algn="tl" rotWithShape="0">
                        <a:schemeClr val="dk1">
                          <a:alpha val="40000"/>
                        </a:schemeClr>
                      </a:outerShdw>
                    </a:effectLst>
                  </a:rPr>
                  <a:t>Klez</a:t>
                </a:r>
                <a:r>
                  <a:rPr lang="en-US" sz="1600" b="1" dirty="0" smtClean="0">
                    <a:ln w="0"/>
                    <a:effectLst>
                      <a:outerShdw blurRad="38100" dist="19050" dir="2700000" algn="tl" rotWithShape="0">
                        <a:schemeClr val="dk1">
                          <a:alpha val="40000"/>
                        </a:schemeClr>
                      </a:outerShdw>
                    </a:effectLst>
                  </a:rPr>
                  <a:t> </a:t>
                </a:r>
                <a:r>
                  <a:rPr lang="en-US" sz="1600" b="1" dirty="0">
                    <a:ln w="0"/>
                    <a:effectLst>
                      <a:outerShdw blurRad="38100" dist="19050" dir="2700000" algn="tl" rotWithShape="0">
                        <a:schemeClr val="dk1">
                          <a:alpha val="40000"/>
                        </a:schemeClr>
                      </a:outerShdw>
                    </a:effectLst>
                  </a:rPr>
                  <a:t>mass-mailing worm</a:t>
                </a:r>
                <a:endParaRPr lang="en-US" sz="1600" b="1" cap="none" spc="0" dirty="0">
                  <a:ln w="0"/>
                  <a:solidFill>
                    <a:schemeClr val="tx1"/>
                  </a:solidFill>
                  <a:effectLst>
                    <a:outerShdw blurRad="38100" dist="19050" dir="2700000" algn="tl" rotWithShape="0">
                      <a:schemeClr val="dk1">
                        <a:alpha val="40000"/>
                      </a:schemeClr>
                    </a:outerShdw>
                  </a:effectLst>
                </a:endParaRPr>
              </a:p>
            </p:txBody>
          </p:sp>
          <p:sp>
            <p:nvSpPr>
              <p:cNvPr id="80" name="Rectangle 79"/>
              <p:cNvSpPr/>
              <p:nvPr/>
            </p:nvSpPr>
            <p:spPr>
              <a:xfrm>
                <a:off x="4835521" y="3478139"/>
                <a:ext cx="1979186" cy="1815882"/>
              </a:xfrm>
              <a:prstGeom prst="rect">
                <a:avLst/>
              </a:prstGeom>
              <a:noFill/>
            </p:spPr>
            <p:txBody>
              <a:bodyPr wrap="square" lIns="91440" tIns="45720" rIns="91440" bIns="45720">
                <a:spAutoFit/>
              </a:bodyPr>
              <a:lstStyle/>
              <a:p>
                <a:pPr algn="ctr"/>
                <a:r>
                  <a:rPr lang="en-US" sz="1600" dirty="0" smtClean="0">
                    <a:ln w="0"/>
                    <a:solidFill>
                      <a:schemeClr val="tx1">
                        <a:lumMod val="65000"/>
                        <a:lumOff val="35000"/>
                      </a:schemeClr>
                    </a:solidFill>
                    <a:effectLst>
                      <a:outerShdw blurRad="38100" dist="19050" dir="2700000" algn="tl" rotWithShape="0">
                        <a:schemeClr val="dk1">
                          <a:alpha val="40000"/>
                        </a:schemeClr>
                      </a:outerShdw>
                    </a:effectLst>
                  </a:rPr>
                  <a:t>First </a:t>
                </a:r>
                <a:r>
                  <a:rPr lang="en-US" sz="1600" dirty="0">
                    <a:ln w="0"/>
                    <a:solidFill>
                      <a:schemeClr val="tx1">
                        <a:lumMod val="65000"/>
                        <a:lumOff val="35000"/>
                      </a:schemeClr>
                    </a:solidFill>
                    <a:effectLst>
                      <a:outerShdw blurRad="38100" dist="19050" dir="2700000" algn="tl" rotWithShape="0">
                        <a:schemeClr val="dk1">
                          <a:alpha val="40000"/>
                        </a:schemeClr>
                      </a:outerShdw>
                    </a:effectLst>
                  </a:rPr>
                  <a:t>seen in October 2001, spreads by e-mailing copies, stop and delete some anti-virus programs running on the system</a:t>
                </a:r>
              </a:p>
            </p:txBody>
          </p:sp>
        </p:grpSp>
        <p:grpSp>
          <p:nvGrpSpPr>
            <p:cNvPr id="57" name="Group 56"/>
            <p:cNvGrpSpPr/>
            <p:nvPr/>
          </p:nvGrpSpPr>
          <p:grpSpPr>
            <a:xfrm>
              <a:off x="8095408" y="1073482"/>
              <a:ext cx="2011568" cy="5867446"/>
              <a:chOff x="1153995" y="1157675"/>
              <a:chExt cx="2011568" cy="5867446"/>
            </a:xfrm>
          </p:grpSpPr>
          <p:sp>
            <p:nvSpPr>
              <p:cNvPr id="58" name="Hexagon 57"/>
              <p:cNvSpPr/>
              <p:nvPr/>
            </p:nvSpPr>
            <p:spPr>
              <a:xfrm rot="5400000">
                <a:off x="1213265" y="1620562"/>
                <a:ext cx="1860649" cy="1738859"/>
              </a:xfrm>
              <a:prstGeom prst="hexagon">
                <a:avLst/>
              </a:prstGeom>
              <a:solidFill>
                <a:schemeClr val="tx1">
                  <a:alpha val="3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1459209" y="1157675"/>
                <a:ext cx="1368758" cy="1738855"/>
                <a:chOff x="1489189" y="1801571"/>
                <a:chExt cx="1368758" cy="1738855"/>
              </a:xfrm>
            </p:grpSpPr>
            <p:sp>
              <p:nvSpPr>
                <p:cNvPr id="61" name="Hexagon 60"/>
                <p:cNvSpPr/>
                <p:nvPr/>
              </p:nvSpPr>
              <p:spPr>
                <a:xfrm rot="5400000">
                  <a:off x="1304140" y="1986620"/>
                  <a:ext cx="1738855" cy="136875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5400000">
                  <a:off x="1390025" y="2045544"/>
                  <a:ext cx="1543989" cy="1245413"/>
                </a:xfrm>
                <a:prstGeom prst="hexagon">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5400000">
                  <a:off x="1527117" y="2133791"/>
                  <a:ext cx="1292902" cy="1042588"/>
                </a:xfrm>
                <a:prstGeom prst="hexagon">
                  <a:avLst/>
                </a:prstGeom>
                <a:blipFill dpi="0" rotWithShape="0">
                  <a:blip r:embed="rId3"/>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Hexagon 59"/>
              <p:cNvSpPr/>
              <p:nvPr/>
            </p:nvSpPr>
            <p:spPr>
              <a:xfrm rot="5400000">
                <a:off x="1646615" y="5506173"/>
                <a:ext cx="1026328" cy="2011568"/>
              </a:xfrm>
              <a:prstGeom prst="hexagon">
                <a:avLst/>
              </a:prstGeom>
              <a:solidFill>
                <a:schemeClr val="tx1">
                  <a:alpha val="35000"/>
                </a:schemeClr>
              </a:solidFill>
              <a:ln>
                <a:noFill/>
              </a:ln>
              <a:effectLst>
                <a:outerShdw blurRad="50800" dist="50800" dir="5400000" algn="ctr" rotWithShape="0">
                  <a:srgbClr val="000000">
                    <a:alpha val="0"/>
                  </a:srgbClr>
                </a:outerShdw>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p:cNvGrpSpPr/>
          <p:nvPr/>
        </p:nvGrpSpPr>
        <p:grpSpPr>
          <a:xfrm>
            <a:off x="4850487" y="1086270"/>
            <a:ext cx="2043949" cy="5930041"/>
            <a:chOff x="4852353" y="1091899"/>
            <a:chExt cx="2043949" cy="5930041"/>
          </a:xfrm>
        </p:grpSpPr>
        <p:grpSp>
          <p:nvGrpSpPr>
            <p:cNvPr id="93" name="Group 92"/>
            <p:cNvGrpSpPr/>
            <p:nvPr/>
          </p:nvGrpSpPr>
          <p:grpSpPr>
            <a:xfrm>
              <a:off x="4852353" y="1917924"/>
              <a:ext cx="2043949" cy="4182034"/>
              <a:chOff x="7917925" y="1896036"/>
              <a:chExt cx="2043949" cy="4182034"/>
            </a:xfrm>
          </p:grpSpPr>
          <p:grpSp>
            <p:nvGrpSpPr>
              <p:cNvPr id="64" name="Group 63"/>
              <p:cNvGrpSpPr/>
              <p:nvPr/>
            </p:nvGrpSpPr>
            <p:grpSpPr>
              <a:xfrm>
                <a:off x="7993023" y="1896036"/>
                <a:ext cx="1858777" cy="4182034"/>
                <a:chOff x="1214200" y="1896036"/>
                <a:chExt cx="1858777" cy="4182034"/>
              </a:xfrm>
            </p:grpSpPr>
            <p:sp>
              <p:nvSpPr>
                <p:cNvPr id="65" name="Rectangle 64"/>
                <p:cNvSpPr/>
                <p:nvPr/>
              </p:nvSpPr>
              <p:spPr>
                <a:xfrm>
                  <a:off x="1214200" y="1896036"/>
                  <a:ext cx="1858777" cy="349624"/>
                </a:xfrm>
                <a:prstGeom prst="rect">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1214201" y="3727620"/>
                  <a:ext cx="1858776" cy="2350450"/>
                  <a:chOff x="1214201" y="3727620"/>
                  <a:chExt cx="1858776" cy="2350450"/>
                </a:xfrm>
              </p:grpSpPr>
              <p:sp>
                <p:nvSpPr>
                  <p:cNvPr id="68" name="Snip Same Side Corner Rectangle 67"/>
                  <p:cNvSpPr/>
                  <p:nvPr/>
                </p:nvSpPr>
                <p:spPr>
                  <a:xfrm rot="10800000">
                    <a:off x="1214201" y="3727620"/>
                    <a:ext cx="1858776" cy="2350450"/>
                  </a:xfrm>
                  <a:prstGeom prst="snip2SameRect">
                    <a:avLst>
                      <a:gd name="adj1" fmla="val 30459"/>
                      <a:gd name="adj2" fmla="val 0"/>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1298737" y="5217460"/>
                    <a:ext cx="1689702" cy="860610"/>
                  </a:xfrm>
                  <a:custGeom>
                    <a:avLst/>
                    <a:gdLst>
                      <a:gd name="connsiteX0" fmla="*/ 759087 w 1518175"/>
                      <a:gd name="connsiteY0" fmla="*/ 0 h 706421"/>
                      <a:gd name="connsiteX1" fmla="*/ 1391864 w 1518175"/>
                      <a:gd name="connsiteY1" fmla="*/ 201768 h 706421"/>
                      <a:gd name="connsiteX2" fmla="*/ 1518175 w 1518175"/>
                      <a:gd name="connsiteY2" fmla="*/ 310557 h 706421"/>
                      <a:gd name="connsiteX3" fmla="*/ 1122310 w 1518175"/>
                      <a:gd name="connsiteY3" fmla="*/ 706421 h 706421"/>
                      <a:gd name="connsiteX4" fmla="*/ 395864 w 1518175"/>
                      <a:gd name="connsiteY4" fmla="*/ 706421 h 706421"/>
                      <a:gd name="connsiteX5" fmla="*/ 0 w 1518175"/>
                      <a:gd name="connsiteY5" fmla="*/ 310557 h 706421"/>
                      <a:gd name="connsiteX6" fmla="*/ 126310 w 1518175"/>
                      <a:gd name="connsiteY6" fmla="*/ 201768 h 706421"/>
                      <a:gd name="connsiteX7" fmla="*/ 759087 w 1518175"/>
                      <a:gd name="connsiteY7" fmla="*/ 0 h 7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8175" h="706421">
                        <a:moveTo>
                          <a:pt x="759087" y="0"/>
                        </a:moveTo>
                        <a:cubicBezTo>
                          <a:pt x="993482" y="0"/>
                          <a:pt x="1211234" y="74382"/>
                          <a:pt x="1391864" y="201768"/>
                        </a:cubicBezTo>
                        <a:lnTo>
                          <a:pt x="1518175" y="310557"/>
                        </a:lnTo>
                        <a:lnTo>
                          <a:pt x="1122310" y="706421"/>
                        </a:lnTo>
                        <a:lnTo>
                          <a:pt x="395864" y="706421"/>
                        </a:lnTo>
                        <a:lnTo>
                          <a:pt x="0" y="310557"/>
                        </a:lnTo>
                        <a:lnTo>
                          <a:pt x="126310" y="201768"/>
                        </a:lnTo>
                        <a:cubicBezTo>
                          <a:pt x="306940" y="74382"/>
                          <a:pt x="524692" y="0"/>
                          <a:pt x="759087" y="0"/>
                        </a:cubicBezTo>
                        <a:close/>
                      </a:path>
                    </a:pathLst>
                  </a:custGeom>
                  <a:solidFill>
                    <a:srgbClr val="CC0099">
                      <a:alpha val="73000"/>
                    </a:srgbClr>
                  </a:solidFill>
                  <a:ln>
                    <a:noFill/>
                  </a:ln>
                  <a:effectLst>
                    <a:innerShdw blurRad="152400" dist="50800" dir="16200000">
                      <a:schemeClr val="tx1">
                        <a:alpha val="5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ound Same Side Corner Rectangle 66"/>
                <p:cNvSpPr/>
                <p:nvPr/>
              </p:nvSpPr>
              <p:spPr>
                <a:xfrm>
                  <a:off x="1214201" y="2108685"/>
                  <a:ext cx="1858776" cy="3237875"/>
                </a:xfrm>
                <a:prstGeom prst="round2SameRect">
                  <a:avLst>
                    <a:gd name="adj1" fmla="val 1150"/>
                    <a:gd name="adj2" fmla="val 48276"/>
                  </a:avLst>
                </a:prstGeom>
                <a:gradFill flip="none" rotWithShape="1">
                  <a:gsLst>
                    <a:gs pos="7000">
                      <a:schemeClr val="bg1"/>
                    </a:gs>
                    <a:gs pos="71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p:cNvSpPr/>
              <p:nvPr/>
            </p:nvSpPr>
            <p:spPr>
              <a:xfrm>
                <a:off x="7948459" y="2914220"/>
                <a:ext cx="1843515" cy="338554"/>
              </a:xfrm>
              <a:prstGeom prst="rect">
                <a:avLst/>
              </a:prstGeom>
              <a:noFill/>
            </p:spPr>
            <p:txBody>
              <a:bodyPr wrap="square" lIns="91440" tIns="45720" rIns="91440" bIns="45720">
                <a:spAutoFit/>
              </a:bodyPr>
              <a:lstStyle/>
              <a:p>
                <a:pPr algn="ctr"/>
                <a:r>
                  <a:rPr lang="en-US" sz="1600" b="1" dirty="0">
                    <a:ln w="0"/>
                    <a:effectLst>
                      <a:outerShdw blurRad="38100" dist="19050" dir="2700000" algn="tl" rotWithShape="0">
                        <a:schemeClr val="dk1">
                          <a:alpha val="40000"/>
                        </a:schemeClr>
                      </a:outerShdw>
                    </a:effectLst>
                  </a:rPr>
                  <a:t> PC Cyborg Trojan </a:t>
                </a:r>
                <a:endParaRPr lang="en-US" sz="1600" b="1" cap="none" spc="0" dirty="0">
                  <a:ln w="0"/>
                  <a:solidFill>
                    <a:schemeClr val="tx1"/>
                  </a:solidFill>
                  <a:effectLst>
                    <a:outerShdw blurRad="38100" dist="19050" dir="2700000" algn="tl" rotWithShape="0">
                      <a:schemeClr val="dk1">
                        <a:alpha val="40000"/>
                      </a:schemeClr>
                    </a:outerShdw>
                  </a:effectLst>
                </a:endParaRPr>
              </a:p>
            </p:txBody>
          </p:sp>
          <p:sp>
            <p:nvSpPr>
              <p:cNvPr id="82" name="Rectangle 81"/>
              <p:cNvSpPr/>
              <p:nvPr/>
            </p:nvSpPr>
            <p:spPr>
              <a:xfrm>
                <a:off x="7917925" y="3252371"/>
                <a:ext cx="2043949" cy="1815882"/>
              </a:xfrm>
              <a:prstGeom prst="rect">
                <a:avLst/>
              </a:prstGeom>
              <a:noFill/>
              <a:effectLst>
                <a:outerShdw dist="50800" dir="5400000" sx="1000" sy="1000" algn="ctr" rotWithShape="0">
                  <a:srgbClr val="000000"/>
                </a:outerShdw>
              </a:effectLst>
            </p:spPr>
            <p:txBody>
              <a:bodyPr wrap="square" lIns="91440" tIns="45720" rIns="91440" bIns="45720">
                <a:spAutoFit/>
              </a:bodyPr>
              <a:lstStyle/>
              <a:p>
                <a:pPr algn="ctr"/>
                <a:r>
                  <a:rPr lang="en-US" sz="1600" dirty="0" smtClean="0">
                    <a:solidFill>
                      <a:schemeClr val="tx1">
                        <a:lumMod val="65000"/>
                        <a:lumOff val="35000"/>
                      </a:schemeClr>
                    </a:solidFill>
                    <a:effectLst>
                      <a:outerShdw dir="5400000" algn="ctr" rotWithShape="0">
                        <a:srgbClr val="000000">
                          <a:alpha val="43137"/>
                        </a:srgbClr>
                      </a:outerShdw>
                    </a:effectLst>
                  </a:rPr>
                  <a:t>First seen 1989</a:t>
                </a:r>
                <a:r>
                  <a:rPr lang="en-US" sz="1600" dirty="0" smtClean="0">
                    <a:ln w="0"/>
                    <a:solidFill>
                      <a:schemeClr val="tx1">
                        <a:lumMod val="65000"/>
                        <a:lumOff val="35000"/>
                      </a:schemeClr>
                    </a:solidFill>
                    <a:effectLst>
                      <a:outerShdw dir="5400000" algn="ctr" rotWithShape="0">
                        <a:srgbClr val="000000">
                          <a:alpha val="43137"/>
                        </a:srgbClr>
                      </a:outerShdw>
                    </a:effectLst>
                  </a:rPr>
                  <a:t>,</a:t>
                </a:r>
                <a:r>
                  <a:rPr lang="en-US" sz="1600" dirty="0">
                    <a:solidFill>
                      <a:schemeClr val="tx1">
                        <a:lumMod val="65000"/>
                        <a:lumOff val="35000"/>
                      </a:schemeClr>
                    </a:solidFill>
                    <a:effectLst>
                      <a:outerShdw dir="5400000" algn="ctr" rotWithShape="0">
                        <a:srgbClr val="000000">
                          <a:alpha val="43137"/>
                        </a:srgbClr>
                      </a:outerShdw>
                    </a:effectLst>
                  </a:rPr>
                  <a:t> </a:t>
                </a:r>
                <a:r>
                  <a:rPr lang="en-US" sz="1600" dirty="0" smtClean="0">
                    <a:solidFill>
                      <a:schemeClr val="tx1">
                        <a:lumMod val="65000"/>
                        <a:lumOff val="35000"/>
                      </a:schemeClr>
                    </a:solidFill>
                    <a:effectLst>
                      <a:outerShdw dir="5400000" algn="ctr" rotWithShape="0">
                        <a:srgbClr val="000000">
                          <a:alpha val="43137"/>
                        </a:srgbClr>
                      </a:outerShdw>
                    </a:effectLst>
                  </a:rPr>
                  <a:t>when boot </a:t>
                </a:r>
                <a:r>
                  <a:rPr lang="en-US" sz="1600" dirty="0">
                    <a:solidFill>
                      <a:schemeClr val="tx1">
                        <a:lumMod val="65000"/>
                        <a:lumOff val="35000"/>
                      </a:schemeClr>
                    </a:solidFill>
                    <a:effectLst>
                      <a:outerShdw dir="5400000" algn="ctr" rotWithShape="0">
                        <a:srgbClr val="000000">
                          <a:alpha val="43137"/>
                        </a:srgbClr>
                      </a:outerShdw>
                    </a:effectLst>
                  </a:rPr>
                  <a:t>count </a:t>
                </a:r>
                <a:r>
                  <a:rPr lang="en-US" sz="1600" dirty="0" smtClean="0">
                    <a:solidFill>
                      <a:schemeClr val="tx1">
                        <a:lumMod val="65000"/>
                        <a:lumOff val="35000"/>
                      </a:schemeClr>
                    </a:solidFill>
                    <a:effectLst>
                      <a:outerShdw dir="5400000" algn="ctr" rotWithShape="0">
                        <a:srgbClr val="000000">
                          <a:alpha val="43137"/>
                        </a:srgbClr>
                      </a:outerShdw>
                    </a:effectLst>
                  </a:rPr>
                  <a:t>reached 90,</a:t>
                </a:r>
                <a:r>
                  <a:rPr lang="en-US" sz="1600" dirty="0">
                    <a:solidFill>
                      <a:schemeClr val="tx1">
                        <a:lumMod val="65000"/>
                        <a:lumOff val="35000"/>
                      </a:schemeClr>
                    </a:solidFill>
                    <a:effectLst>
                      <a:outerShdw dir="5400000" algn="ctr" rotWithShape="0">
                        <a:srgbClr val="000000">
                          <a:alpha val="43137"/>
                        </a:srgbClr>
                      </a:outerShdw>
                    </a:effectLst>
                  </a:rPr>
                  <a:t>  </a:t>
                </a:r>
                <a:r>
                  <a:rPr lang="en-US" sz="1600" dirty="0" smtClean="0">
                    <a:solidFill>
                      <a:schemeClr val="tx1">
                        <a:lumMod val="65000"/>
                        <a:lumOff val="35000"/>
                      </a:schemeClr>
                    </a:solidFill>
                    <a:effectLst>
                      <a:outerShdw dir="5400000" algn="ctr" rotWithShape="0">
                        <a:srgbClr val="000000">
                          <a:alpha val="43137"/>
                        </a:srgbClr>
                      </a:outerShdw>
                    </a:effectLst>
                  </a:rPr>
                  <a:t>it hide directories </a:t>
                </a:r>
                <a:r>
                  <a:rPr lang="en-US" sz="1600" dirty="0">
                    <a:solidFill>
                      <a:schemeClr val="tx1">
                        <a:lumMod val="65000"/>
                        <a:lumOff val="35000"/>
                      </a:schemeClr>
                    </a:solidFill>
                    <a:effectLst>
                      <a:outerShdw dir="5400000" algn="ctr" rotWithShape="0">
                        <a:srgbClr val="000000">
                          <a:alpha val="43137"/>
                        </a:srgbClr>
                      </a:outerShdw>
                    </a:effectLst>
                  </a:rPr>
                  <a:t>and encrypts the names of all files on drive </a:t>
                </a:r>
                <a:r>
                  <a:rPr lang="en-US" sz="1600" dirty="0" smtClean="0">
                    <a:solidFill>
                      <a:schemeClr val="tx1">
                        <a:lumMod val="65000"/>
                        <a:lumOff val="35000"/>
                      </a:schemeClr>
                    </a:solidFill>
                    <a:effectLst>
                      <a:outerShdw dir="5400000" algn="ctr" rotWithShape="0">
                        <a:srgbClr val="000000">
                          <a:alpha val="43137"/>
                        </a:srgbClr>
                      </a:outerShdw>
                    </a:effectLst>
                  </a:rPr>
                  <a:t>C ,user needed to pay ransom.</a:t>
                </a:r>
                <a:endParaRPr lang="en-US" sz="1600" b="1" dirty="0" smtClean="0">
                  <a:ln w="0"/>
                  <a:solidFill>
                    <a:schemeClr val="tx1">
                      <a:lumMod val="65000"/>
                      <a:lumOff val="35000"/>
                    </a:schemeClr>
                  </a:solidFill>
                  <a:effectLst>
                    <a:outerShdw dir="5400000" algn="ctr" rotWithShape="0">
                      <a:srgbClr val="000000">
                        <a:alpha val="43137"/>
                      </a:srgbClr>
                    </a:outerShdw>
                  </a:effectLst>
                </a:endParaRPr>
              </a:p>
            </p:txBody>
          </p:sp>
        </p:grpSp>
        <p:grpSp>
          <p:nvGrpSpPr>
            <p:cNvPr id="70" name="Group 69"/>
            <p:cNvGrpSpPr/>
            <p:nvPr/>
          </p:nvGrpSpPr>
          <p:grpSpPr>
            <a:xfrm>
              <a:off x="4852353" y="1091899"/>
              <a:ext cx="2043949" cy="5930041"/>
              <a:chOff x="1121612" y="1154929"/>
              <a:chExt cx="2043949" cy="5930041"/>
            </a:xfrm>
          </p:grpSpPr>
          <p:sp>
            <p:nvSpPr>
              <p:cNvPr id="71" name="Hexagon 70"/>
              <p:cNvSpPr/>
              <p:nvPr/>
            </p:nvSpPr>
            <p:spPr>
              <a:xfrm rot="5400000">
                <a:off x="1213265" y="1620562"/>
                <a:ext cx="1860649" cy="1738859"/>
              </a:xfrm>
              <a:prstGeom prst="hexagon">
                <a:avLst/>
              </a:prstGeom>
              <a:solidFill>
                <a:schemeClr val="tx1">
                  <a:alpha val="35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424063" y="1154929"/>
                <a:ext cx="1439058" cy="1738855"/>
                <a:chOff x="1454043" y="1798825"/>
                <a:chExt cx="1439058" cy="1738855"/>
              </a:xfrm>
            </p:grpSpPr>
            <p:sp>
              <p:nvSpPr>
                <p:cNvPr id="74" name="Hexagon 73"/>
                <p:cNvSpPr/>
                <p:nvPr/>
              </p:nvSpPr>
              <p:spPr>
                <a:xfrm rot="5400000">
                  <a:off x="1304144" y="1948724"/>
                  <a:ext cx="1738855" cy="143905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p:cNvSpPr/>
                <p:nvPr/>
              </p:nvSpPr>
              <p:spPr>
                <a:xfrm rot="5400000">
                  <a:off x="1527116" y="2111881"/>
                  <a:ext cx="1292902" cy="1155552"/>
                </a:xfrm>
                <a:prstGeom prst="hexagon">
                  <a:avLst/>
                </a:prstGeom>
                <a:blipFill dpi="0" rotWithShape="0">
                  <a:blip r:embed="rId4"/>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74"/>
                <p:cNvSpPr/>
                <p:nvPr/>
              </p:nvSpPr>
              <p:spPr>
                <a:xfrm rot="5400000">
                  <a:off x="1390025" y="2045544"/>
                  <a:ext cx="1543989" cy="1245413"/>
                </a:xfrm>
                <a:prstGeom prst="hexagon">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Hexagon 72"/>
              <p:cNvSpPr/>
              <p:nvPr/>
            </p:nvSpPr>
            <p:spPr>
              <a:xfrm rot="5400000">
                <a:off x="1613827" y="5533236"/>
                <a:ext cx="1059519" cy="2043949"/>
              </a:xfrm>
              <a:prstGeom prst="hexagon">
                <a:avLst/>
              </a:prstGeom>
              <a:solidFill>
                <a:schemeClr val="tx1">
                  <a:alpha val="35000"/>
                </a:schemeClr>
              </a:solidFill>
              <a:ln>
                <a:noFill/>
              </a:ln>
              <a:effectLst>
                <a:outerShdw blurRad="50800" dist="50800" dir="5400000" algn="ctr" rotWithShape="0">
                  <a:srgbClr val="000000">
                    <a:alpha val="0"/>
                  </a:srgbClr>
                </a:outerShdw>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3" name="Rectangle 82"/>
          <p:cNvSpPr/>
          <p:nvPr/>
        </p:nvSpPr>
        <p:spPr>
          <a:xfrm>
            <a:off x="1920009" y="97789"/>
            <a:ext cx="7904728" cy="707886"/>
          </a:xfrm>
          <a:prstGeom prst="rect">
            <a:avLst/>
          </a:prstGeom>
        </p:spPr>
        <p:txBody>
          <a:bodyPr wrap="none">
            <a:spAutoFit/>
          </a:bodyPr>
          <a:lstStyle/>
          <a:p>
            <a:r>
              <a:rPr lang="en-US" sz="4000" spc="507" dirty="0" smtClean="0">
                <a:solidFill>
                  <a:srgbClr val="A5D4FF"/>
                </a:solidFill>
                <a:latin typeface="Algerian" panose="04020705040A02060702" pitchFamily="82" charset="0"/>
              </a:rPr>
              <a:t>DATA </a:t>
            </a:r>
            <a:r>
              <a:rPr lang="en-US" sz="3600" spc="507" dirty="0" smtClean="0">
                <a:solidFill>
                  <a:srgbClr val="A5D4FF"/>
                </a:solidFill>
                <a:latin typeface="Algerian" panose="04020705040A02060702" pitchFamily="82" charset="0"/>
              </a:rPr>
              <a:t>Destruction:</a:t>
            </a:r>
            <a:r>
              <a:rPr lang="en-US" sz="4000" spc="507" dirty="0" smtClean="0">
                <a:solidFill>
                  <a:srgbClr val="A5D4FF"/>
                </a:solidFill>
                <a:latin typeface="Algerian" panose="04020705040A02060702" pitchFamily="82" charset="0"/>
              </a:rPr>
              <a:t> </a:t>
            </a:r>
            <a:r>
              <a:rPr lang="en-US" sz="2800" spc="507" dirty="0" smtClean="0">
                <a:solidFill>
                  <a:srgbClr val="A5D4FF"/>
                </a:solidFill>
                <a:latin typeface="Algerian" panose="04020705040A02060702" pitchFamily="82" charset="0"/>
              </a:rPr>
              <a:t>History</a:t>
            </a:r>
            <a:endParaRPr lang="en-US" sz="2000" dirty="0">
              <a:latin typeface="Algerian" panose="04020705040A02060702" pitchFamily="82" charset="0"/>
            </a:endParaRPr>
          </a:p>
        </p:txBody>
      </p:sp>
      <p:sp>
        <p:nvSpPr>
          <p:cNvPr id="84" name="Minus 83"/>
          <p:cNvSpPr/>
          <p:nvPr/>
        </p:nvSpPr>
        <p:spPr>
          <a:xfrm>
            <a:off x="7476456" y="738956"/>
            <a:ext cx="5261039"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p:cNvSpPr>
            <a:spLocks noGrp="1"/>
          </p:cNvSpPr>
          <p:nvPr>
            <p:ph type="dt" sz="half" idx="10"/>
          </p:nvPr>
        </p:nvSpPr>
        <p:spPr/>
        <p:txBody>
          <a:bodyPr/>
          <a:lstStyle/>
          <a:p>
            <a:fld id="{A7DC3BF0-B13C-423E-B741-94D5E0B612AF}" type="datetime1">
              <a:rPr lang="en-US" smtClean="0"/>
              <a:t>4/27/2021</a:t>
            </a:fld>
            <a:endParaRPr lang="en-US"/>
          </a:p>
        </p:txBody>
      </p:sp>
      <p:sp>
        <p:nvSpPr>
          <p:cNvPr id="10" name="Slide Number Placeholder 9"/>
          <p:cNvSpPr>
            <a:spLocks noGrp="1"/>
          </p:cNvSpPr>
          <p:nvPr>
            <p:ph type="sldNum" sz="quarter" idx="12"/>
          </p:nvPr>
        </p:nvSpPr>
        <p:spPr/>
        <p:txBody>
          <a:bodyPr/>
          <a:lstStyle/>
          <a:p>
            <a:fld id="{9530C398-067E-418C-82ED-70AD89047961}" type="slidenum">
              <a:rPr lang="en-US" smtClean="0"/>
              <a:pPr/>
              <a:t>28</a:t>
            </a:fld>
            <a:endParaRPr lang="en-US" dirty="0"/>
          </a:p>
        </p:txBody>
      </p:sp>
    </p:spTree>
    <p:extLst>
      <p:ext uri="{BB962C8B-B14F-4D97-AF65-F5344CB8AC3E}">
        <p14:creationId xmlns:p14="http://schemas.microsoft.com/office/powerpoint/2010/main" val="283314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anim calcmode="lin" valueType="num">
                                      <p:cBhvr>
                                        <p:cTn id="18" dur="1000" fill="hold"/>
                                        <p:tgtEl>
                                          <p:spTgt spid="94"/>
                                        </p:tgtEl>
                                        <p:attrNameLst>
                                          <p:attrName>ppt_x</p:attrName>
                                        </p:attrNameLst>
                                      </p:cBhvr>
                                      <p:tavLst>
                                        <p:tav tm="0">
                                          <p:val>
                                            <p:strVal val="#ppt_x"/>
                                          </p:val>
                                        </p:tav>
                                        <p:tav tm="100000">
                                          <p:val>
                                            <p:strVal val="#ppt_x"/>
                                          </p:val>
                                        </p:tav>
                                      </p:tavLst>
                                    </p:anim>
                                    <p:anim calcmode="lin" valueType="num">
                                      <p:cBhvr>
                                        <p:cTn id="1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1094" y="2036914"/>
            <a:ext cx="12771028" cy="3437491"/>
            <a:chOff x="-148320" y="2058593"/>
            <a:chExt cx="12771028" cy="3437491"/>
          </a:xfrm>
        </p:grpSpPr>
        <p:sp>
          <p:nvSpPr>
            <p:cNvPr id="10" name="Rounded Rectangle 9"/>
            <p:cNvSpPr/>
            <p:nvPr/>
          </p:nvSpPr>
          <p:spPr>
            <a:xfrm>
              <a:off x="282388" y="2058593"/>
              <a:ext cx="11645153" cy="3437491"/>
            </a:xfrm>
            <a:prstGeom prst="roundRect">
              <a:avLst/>
            </a:prstGeom>
            <a:solidFill>
              <a:schemeClr val="tx1">
                <a:lumMod val="65000"/>
                <a:lumOff val="3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8320" y="2577010"/>
              <a:ext cx="10144481" cy="1200329"/>
            </a:xfrm>
            <a:prstGeom prst="rect">
              <a:avLst/>
            </a:prstGeom>
            <a:noFill/>
          </p:spPr>
          <p:txBody>
            <a:bodyPr wrap="square" lIns="91440" tIns="45720" rIns="91440" bIns="45720">
              <a:spAutoFit/>
            </a:bodyPr>
            <a:lstStyle/>
            <a:p>
              <a:pPr marL="800100" lvl="1" indent="-342900" algn="ctr">
                <a:buFont typeface="Wingdings" panose="05000000000000000000" pitchFamily="2" charset="2"/>
                <a:buChar char="§"/>
              </a:pPr>
              <a:r>
                <a:rPr lang="en-US" sz="2400" dirty="0">
                  <a:ln w="0"/>
                  <a:solidFill>
                    <a:schemeClr val="bg1"/>
                  </a:solidFill>
                  <a:effectLst>
                    <a:outerShdw blurRad="38100" dist="19050" dir="2700000" algn="tl" rotWithShape="0">
                      <a:schemeClr val="dk1">
                        <a:alpha val="40000"/>
                      </a:schemeClr>
                    </a:outerShdw>
                  </a:effectLst>
                </a:rPr>
                <a:t>A further variant of system corruption payloads aims to </a:t>
              </a:r>
              <a:r>
                <a:rPr lang="en-US" sz="2400" dirty="0" smtClean="0">
                  <a:ln w="0"/>
                  <a:solidFill>
                    <a:schemeClr val="bg1"/>
                  </a:solidFill>
                  <a:effectLst>
                    <a:outerShdw blurRad="38100" dist="19050" dir="2700000" algn="tl" rotWithShape="0">
                      <a:schemeClr val="dk1">
                        <a:alpha val="40000"/>
                      </a:schemeClr>
                    </a:outerShdw>
                  </a:effectLst>
                </a:rPr>
                <a:t>cause damage </a:t>
              </a:r>
            </a:p>
            <a:p>
              <a:pPr lvl="1"/>
              <a:r>
                <a:rPr lang="en-US" sz="2400" dirty="0" smtClean="0">
                  <a:ln w="0"/>
                  <a:solidFill>
                    <a:schemeClr val="bg1"/>
                  </a:solidFill>
                  <a:effectLst>
                    <a:outerShdw blurRad="38100" dist="19050" dir="2700000" algn="tl" rotWithShape="0">
                      <a:schemeClr val="dk1">
                        <a:alpha val="40000"/>
                      </a:schemeClr>
                    </a:outerShdw>
                  </a:effectLst>
                </a:rPr>
                <a:t>         to physical equipment</a:t>
              </a:r>
            </a:p>
            <a:p>
              <a:pPr marL="342900" indent="-342900" algn="ctr">
                <a:buFont typeface="Wingdings" panose="05000000000000000000" pitchFamily="2" charset="2"/>
                <a:buChar char="§"/>
              </a:pP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7" name="Rectangle 6"/>
            <p:cNvSpPr/>
            <p:nvPr/>
          </p:nvSpPr>
          <p:spPr>
            <a:xfrm>
              <a:off x="586854" y="3456574"/>
              <a:ext cx="12035854" cy="830997"/>
            </a:xfrm>
            <a:prstGeom prst="rect">
              <a:avLst/>
            </a:prstGeom>
            <a:noFill/>
          </p:spPr>
          <p:txBody>
            <a:bodyPr wrap="square" lIns="91440" tIns="45720" rIns="91440" bIns="45720">
              <a:spAutoFit/>
            </a:bodyPr>
            <a:lstStyle/>
            <a:p>
              <a:pPr marL="342900" indent="-342900">
                <a:buFont typeface="Wingdings" panose="05000000000000000000" pitchFamily="2" charset="2"/>
                <a:buChar char="§"/>
              </a:pPr>
              <a:r>
                <a:rPr lang="en-US" sz="2400" dirty="0">
                  <a:ln w="0"/>
                  <a:solidFill>
                    <a:schemeClr val="bg1"/>
                  </a:solidFill>
                  <a:effectLst>
                    <a:outerShdw blurRad="38100" dist="19050" dir="2700000" algn="tl" rotWithShape="0">
                      <a:schemeClr val="dk1">
                        <a:alpha val="40000"/>
                      </a:schemeClr>
                    </a:outerShdw>
                  </a:effectLst>
                </a:rPr>
                <a:t>The Chernobyl </a:t>
              </a:r>
              <a:r>
                <a:rPr lang="en-US" sz="2400" dirty="0" smtClean="0">
                  <a:ln w="0"/>
                  <a:solidFill>
                    <a:schemeClr val="bg1"/>
                  </a:solidFill>
                  <a:effectLst>
                    <a:outerShdw blurRad="38100" dist="19050" dir="2700000" algn="tl" rotWithShape="0">
                      <a:schemeClr val="dk1">
                        <a:alpha val="40000"/>
                      </a:schemeClr>
                    </a:outerShdw>
                  </a:effectLst>
                </a:rPr>
                <a:t>virus not only </a:t>
              </a:r>
              <a:r>
                <a:rPr lang="en-US" sz="2400" dirty="0">
                  <a:ln w="0"/>
                  <a:solidFill>
                    <a:schemeClr val="bg1"/>
                  </a:solidFill>
                  <a:effectLst>
                    <a:outerShdw blurRad="38100" dist="19050" dir="2700000" algn="tl" rotWithShape="0">
                      <a:schemeClr val="dk1">
                        <a:alpha val="40000"/>
                      </a:schemeClr>
                    </a:outerShdw>
                  </a:effectLst>
                </a:rPr>
                <a:t>corrupts data, but attempts to rewrite the BIOS </a:t>
              </a:r>
              <a:r>
                <a:rPr lang="en-US" sz="2400" dirty="0" smtClean="0">
                  <a:ln w="0"/>
                  <a:solidFill>
                    <a:schemeClr val="bg1"/>
                  </a:solidFill>
                  <a:effectLst>
                    <a:outerShdw blurRad="38100" dist="19050" dir="2700000" algn="tl" rotWithShape="0">
                      <a:schemeClr val="dk1">
                        <a:alpha val="40000"/>
                      </a:schemeClr>
                    </a:outerShdw>
                  </a:effectLst>
                </a:rPr>
                <a:t>code</a:t>
              </a:r>
            </a:p>
            <a:p>
              <a:r>
                <a:rPr lang="en-US" sz="2400" dirty="0" smtClean="0">
                  <a:ln w="0"/>
                  <a:solidFill>
                    <a:schemeClr val="bg1"/>
                  </a:solidFill>
                  <a:effectLst>
                    <a:outerShdw blurRad="38100" dist="19050" dir="2700000" algn="tl" rotWithShape="0">
                      <a:schemeClr val="dk1">
                        <a:alpha val="40000"/>
                      </a:schemeClr>
                    </a:outerShdw>
                  </a:effectLst>
                </a:rPr>
                <a:t>     used </a:t>
              </a:r>
              <a:r>
                <a:rPr lang="en-US" sz="2400" dirty="0">
                  <a:ln w="0"/>
                  <a:solidFill>
                    <a:schemeClr val="bg1"/>
                  </a:solidFill>
                  <a:effectLst>
                    <a:outerShdw blurRad="38100" dist="19050" dir="2700000" algn="tl" rotWithShape="0">
                      <a:schemeClr val="dk1">
                        <a:alpha val="40000"/>
                      </a:schemeClr>
                    </a:outerShdw>
                  </a:effectLst>
                </a:rPr>
                <a:t>to initially boot the computer</a:t>
              </a: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8" name="Rectangle 7"/>
            <p:cNvSpPr/>
            <p:nvPr/>
          </p:nvSpPr>
          <p:spPr>
            <a:xfrm>
              <a:off x="109182" y="4308605"/>
              <a:ext cx="11818359" cy="830997"/>
            </a:xfrm>
            <a:prstGeom prst="rect">
              <a:avLst/>
            </a:prstGeom>
            <a:noFill/>
          </p:spPr>
          <p:txBody>
            <a:bodyPr wrap="square" lIns="91440" tIns="45720" rIns="91440" bIns="45720">
              <a:spAutoFit/>
            </a:bodyPr>
            <a:lstStyle/>
            <a:p>
              <a:pPr marL="800100" lvl="1" indent="-342900">
                <a:buFont typeface="Wingdings" panose="05000000000000000000" pitchFamily="2" charset="2"/>
                <a:buChar char="§"/>
              </a:pPr>
              <a:r>
                <a:rPr lang="en-US" sz="2400" dirty="0" smtClean="0">
                  <a:ln w="0"/>
                  <a:solidFill>
                    <a:schemeClr val="bg1"/>
                  </a:solidFill>
                  <a:effectLst>
                    <a:outerShdw blurRad="38100" dist="19050" dir="2700000" algn="tl" rotWithShape="0">
                      <a:schemeClr val="dk1">
                        <a:alpha val="40000"/>
                      </a:schemeClr>
                    </a:outerShdw>
                  </a:effectLst>
                </a:rPr>
                <a:t>The </a:t>
              </a:r>
              <a:r>
                <a:rPr lang="en-US" sz="2400" dirty="0">
                  <a:ln w="0"/>
                  <a:solidFill>
                    <a:schemeClr val="bg1"/>
                  </a:solidFill>
                  <a:effectLst>
                    <a:outerShdw blurRad="38100" dist="19050" dir="2700000" algn="tl" rotWithShape="0">
                      <a:schemeClr val="dk1">
                        <a:alpha val="40000"/>
                      </a:schemeClr>
                    </a:outerShdw>
                  </a:effectLst>
                </a:rPr>
                <a:t>boot process fails, and the system is unusable until </a:t>
              </a:r>
              <a:r>
                <a:rPr lang="en-US" sz="2400" dirty="0" smtClean="0">
                  <a:ln w="0"/>
                  <a:solidFill>
                    <a:schemeClr val="bg1"/>
                  </a:solidFill>
                  <a:effectLst>
                    <a:outerShdw blurRad="38100" dist="19050" dir="2700000" algn="tl" rotWithShape="0">
                      <a:schemeClr val="dk1">
                        <a:alpha val="40000"/>
                      </a:schemeClr>
                    </a:outerShdw>
                  </a:effectLst>
                </a:rPr>
                <a:t>the </a:t>
              </a:r>
              <a:r>
                <a:rPr lang="en-US" sz="2400" dirty="0">
                  <a:ln w="0"/>
                  <a:solidFill>
                    <a:schemeClr val="bg1"/>
                  </a:solidFill>
                  <a:effectLst>
                    <a:outerShdw blurRad="38100" dist="19050" dir="2700000" algn="tl" rotWithShape="0">
                      <a:schemeClr val="dk1">
                        <a:alpha val="40000"/>
                      </a:schemeClr>
                    </a:outerShdw>
                  </a:effectLst>
                </a:rPr>
                <a:t>BIOS chip is </a:t>
              </a:r>
              <a:r>
                <a:rPr lang="en-US" sz="2400" dirty="0" smtClean="0">
                  <a:ln w="0"/>
                  <a:solidFill>
                    <a:schemeClr val="bg1"/>
                  </a:solidFill>
                  <a:effectLst>
                    <a:outerShdw blurRad="38100" dist="19050" dir="2700000" algn="tl" rotWithShape="0">
                      <a:schemeClr val="dk1">
                        <a:alpha val="40000"/>
                      </a:schemeClr>
                    </a:outerShdw>
                  </a:effectLst>
                </a:rPr>
                <a:t>either </a:t>
              </a:r>
              <a:r>
                <a:rPr lang="en-US" sz="2400" dirty="0">
                  <a:ln w="0"/>
                  <a:solidFill>
                    <a:schemeClr val="bg1"/>
                  </a:solidFill>
                  <a:effectLst>
                    <a:outerShdw blurRad="38100" dist="19050" dir="2700000" algn="tl" rotWithShape="0">
                      <a:schemeClr val="dk1">
                        <a:alpha val="40000"/>
                      </a:schemeClr>
                    </a:outerShdw>
                  </a:effectLst>
                </a:rPr>
                <a:t>re-programmed or replaced</a:t>
              </a:r>
              <a:r>
                <a:rPr lang="en-US" sz="2400" dirty="0">
                  <a:ln w="0"/>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9" name="Rectangle 8"/>
          <p:cNvSpPr/>
          <p:nvPr/>
        </p:nvSpPr>
        <p:spPr>
          <a:xfrm>
            <a:off x="315506" y="100991"/>
            <a:ext cx="6531788" cy="769441"/>
          </a:xfrm>
          <a:prstGeom prst="rect">
            <a:avLst/>
          </a:prstGeom>
        </p:spPr>
        <p:txBody>
          <a:bodyPr wrap="none">
            <a:spAutoFit/>
          </a:bodyPr>
          <a:lstStyle/>
          <a:p>
            <a:r>
              <a:rPr lang="en-US" sz="4400" spc="507" dirty="0" smtClean="0">
                <a:solidFill>
                  <a:srgbClr val="A5D4FF"/>
                </a:solidFill>
                <a:latin typeface="Algerian" panose="04020705040A02060702" pitchFamily="82" charset="0"/>
              </a:rPr>
              <a:t>Real world </a:t>
            </a:r>
            <a:r>
              <a:rPr lang="en-US" sz="3200" spc="507" dirty="0" smtClean="0">
                <a:solidFill>
                  <a:srgbClr val="A5D4FF"/>
                </a:solidFill>
                <a:latin typeface="Algerian" panose="04020705040A02060702" pitchFamily="82" charset="0"/>
              </a:rPr>
              <a:t>DAMAGE</a:t>
            </a:r>
            <a:endParaRPr lang="en-US" sz="2400" dirty="0">
              <a:latin typeface="Algerian" panose="04020705040A02060702" pitchFamily="82" charset="0"/>
            </a:endParaRPr>
          </a:p>
        </p:txBody>
      </p:sp>
      <p:sp>
        <p:nvSpPr>
          <p:cNvPr id="11" name="Minus 10"/>
          <p:cNvSpPr/>
          <p:nvPr/>
        </p:nvSpPr>
        <p:spPr>
          <a:xfrm>
            <a:off x="5058647" y="686052"/>
            <a:ext cx="7940380" cy="368760"/>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p:cNvSpPr>
            <a:spLocks noGrp="1"/>
          </p:cNvSpPr>
          <p:nvPr>
            <p:ph type="dt" sz="half" idx="10"/>
          </p:nvPr>
        </p:nvSpPr>
        <p:spPr/>
        <p:txBody>
          <a:bodyPr/>
          <a:lstStyle/>
          <a:p>
            <a:fld id="{30E972B1-5613-4B60-8C6F-3FD7107846B7}" type="datetime1">
              <a:rPr lang="en-US" smtClean="0"/>
              <a:t>4/27/2021</a:t>
            </a:fld>
            <a:endParaRPr lang="en-US"/>
          </a:p>
        </p:txBody>
      </p:sp>
      <p:sp>
        <p:nvSpPr>
          <p:cNvPr id="15" name="Slide Number Placeholder 14"/>
          <p:cNvSpPr>
            <a:spLocks noGrp="1"/>
          </p:cNvSpPr>
          <p:nvPr>
            <p:ph type="sldNum" sz="quarter" idx="12"/>
          </p:nvPr>
        </p:nvSpPr>
        <p:spPr/>
        <p:txBody>
          <a:bodyPr/>
          <a:lstStyle/>
          <a:p>
            <a:fld id="{9530C398-067E-418C-82ED-70AD89047961}" type="slidenum">
              <a:rPr lang="en-US" smtClean="0"/>
              <a:pPr/>
              <a:t>29</a:t>
            </a:fld>
            <a:endParaRPr lang="en-US" dirty="0"/>
          </a:p>
        </p:txBody>
      </p:sp>
    </p:spTree>
    <p:extLst>
      <p:ext uri="{BB962C8B-B14F-4D97-AF65-F5344CB8AC3E}">
        <p14:creationId xmlns:p14="http://schemas.microsoft.com/office/powerpoint/2010/main" val="734687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5980" y="1215450"/>
            <a:ext cx="6096000" cy="7848302"/>
          </a:xfrm>
          <a:prstGeom prst="rect">
            <a:avLst/>
          </a:prstGeom>
        </p:spPr>
        <p:txBody>
          <a:bodyPr>
            <a:spAutoFit/>
          </a:bodyPr>
          <a:lstStyle/>
          <a:p>
            <a:pPr marL="285750" indent="-285750">
              <a:buFont typeface="Wingdings" panose="05000000000000000000" pitchFamily="2" charset="2"/>
              <a:buChar char="q"/>
            </a:pPr>
            <a:r>
              <a:rPr lang="en-US" b="1" dirty="0" smtClean="0">
                <a:solidFill>
                  <a:schemeClr val="bg1"/>
                </a:solidFill>
                <a:latin typeface="Bebas Neue"/>
              </a:rPr>
              <a:t>Types of Malicious Software (Malware)</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Advanced Persistent Threat </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Viruses</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Worms</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Spam E-Mail, Trojans</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Payload—System Corruption</a:t>
            </a:r>
          </a:p>
          <a:p>
            <a:r>
              <a:rPr lang="en-US" b="1" dirty="0" smtClean="0">
                <a:solidFill>
                  <a:schemeClr val="bg1"/>
                </a:solidFill>
                <a:latin typeface="Bebas Neue"/>
              </a:rPr>
              <a:t> </a:t>
            </a:r>
          </a:p>
          <a:p>
            <a:pPr marL="285750" indent="-285750">
              <a:buFont typeface="Wingdings" panose="05000000000000000000" pitchFamily="2" charset="2"/>
              <a:buChar char="q"/>
            </a:pPr>
            <a:r>
              <a:rPr lang="en-US" b="1" dirty="0" smtClean="0">
                <a:solidFill>
                  <a:schemeClr val="bg1"/>
                </a:solidFill>
                <a:latin typeface="Bebas Neue"/>
              </a:rPr>
              <a:t>Payload—Attack Agent—Zombie, Bots</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Payload—Information Theft—</a:t>
            </a:r>
            <a:r>
              <a:rPr lang="en-US" b="1" dirty="0" err="1" smtClean="0">
                <a:solidFill>
                  <a:schemeClr val="bg1"/>
                </a:solidFill>
                <a:latin typeface="Bebas Neue"/>
              </a:rPr>
              <a:t>Keyloggers</a:t>
            </a:r>
            <a:r>
              <a:rPr lang="en-US" b="1" dirty="0" smtClean="0">
                <a:solidFill>
                  <a:schemeClr val="bg1"/>
                </a:solidFill>
                <a:latin typeface="Bebas Neue"/>
              </a:rPr>
              <a:t>, Phishing, Spyware</a:t>
            </a:r>
          </a:p>
          <a:p>
            <a:endParaRPr lang="en-US" b="1" dirty="0" smtClean="0">
              <a:solidFill>
                <a:schemeClr val="bg1"/>
              </a:solidFill>
              <a:latin typeface="Bebas Neue"/>
            </a:endParaRPr>
          </a:p>
          <a:p>
            <a:pPr marL="285750" indent="-285750">
              <a:buFont typeface="Wingdings" panose="05000000000000000000" pitchFamily="2" charset="2"/>
              <a:buChar char="q"/>
            </a:pPr>
            <a:r>
              <a:rPr lang="en-US" b="1" dirty="0" smtClean="0">
                <a:solidFill>
                  <a:schemeClr val="bg1"/>
                </a:solidFill>
                <a:latin typeface="Bebas Neue"/>
              </a:rPr>
              <a:t> Payload—</a:t>
            </a:r>
            <a:r>
              <a:rPr lang="en-US" b="1" dirty="0" err="1" smtClean="0">
                <a:solidFill>
                  <a:schemeClr val="bg1"/>
                </a:solidFill>
                <a:latin typeface="Bebas Neue"/>
              </a:rPr>
              <a:t>Stealthing</a:t>
            </a:r>
            <a:r>
              <a:rPr lang="en-US" b="1" dirty="0" smtClean="0">
                <a:solidFill>
                  <a:schemeClr val="bg1"/>
                </a:solidFill>
                <a:latin typeface="Bebas Neue"/>
              </a:rPr>
              <a:t>—Backdoors, Rootkits </a:t>
            </a: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q"/>
            </a:pPr>
            <a:endParaRPr lang="en-US" dirty="0" smtClean="0">
              <a:solidFill>
                <a:schemeClr val="bg1"/>
              </a:solidFill>
            </a:endParaRPr>
          </a:p>
          <a:p>
            <a:pPr marL="285750" indent="-285750">
              <a:buFont typeface="Wingdings" panose="05000000000000000000" pitchFamily="2" charset="2"/>
              <a:buChar char="§"/>
            </a:pPr>
            <a:endParaRPr lang="en-US" dirty="0" smtClean="0">
              <a:solidFill>
                <a:schemeClr val="bg1"/>
              </a:solidFill>
            </a:endParaRPr>
          </a:p>
          <a:p>
            <a:r>
              <a:rPr lang="en-US" dirty="0" smtClean="0">
                <a:solidFill>
                  <a:schemeClr val="bg1"/>
                </a:solidFill>
              </a:rPr>
              <a:t> </a:t>
            </a:r>
            <a:endParaRPr lang="en-US" dirty="0">
              <a:solidFill>
                <a:schemeClr val="bg1"/>
              </a:solidFill>
            </a:endParaRPr>
          </a:p>
        </p:txBody>
      </p:sp>
      <p:sp>
        <p:nvSpPr>
          <p:cNvPr id="3" name="Rectangle 2"/>
          <p:cNvSpPr/>
          <p:nvPr/>
        </p:nvSpPr>
        <p:spPr>
          <a:xfrm>
            <a:off x="670162" y="0"/>
            <a:ext cx="6148424" cy="951543"/>
          </a:xfrm>
          <a:prstGeom prst="rect">
            <a:avLst/>
          </a:prstGeom>
        </p:spPr>
        <p:txBody>
          <a:bodyPr wrap="square">
            <a:spAutoFit/>
          </a:bodyPr>
          <a:lstStyle/>
          <a:p>
            <a:pPr>
              <a:lnSpc>
                <a:spcPts val="6737"/>
              </a:lnSpc>
            </a:pPr>
            <a:r>
              <a:rPr lang="en-US" sz="6600" spc="507" dirty="0" smtClean="0">
                <a:solidFill>
                  <a:srgbClr val="A5D4FF"/>
                </a:solidFill>
                <a:latin typeface="Bebas Neue"/>
              </a:rPr>
              <a:t>CONTENTS</a:t>
            </a:r>
            <a:endParaRPr lang="en-US" sz="6600" spc="507" dirty="0">
              <a:solidFill>
                <a:srgbClr val="A5D4FF"/>
              </a:solidFill>
              <a:latin typeface="Bebas Neue"/>
            </a:endParaRPr>
          </a:p>
        </p:txBody>
      </p:sp>
      <p:sp>
        <p:nvSpPr>
          <p:cNvPr id="4" name="Minus 3"/>
          <p:cNvSpPr/>
          <p:nvPr/>
        </p:nvSpPr>
        <p:spPr>
          <a:xfrm>
            <a:off x="4769069" y="656436"/>
            <a:ext cx="8525203"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11"/>
          <p:cNvSpPr>
            <a:spLocks noGrp="1"/>
          </p:cNvSpPr>
          <p:nvPr>
            <p:ph type="dt" sz="half" idx="10"/>
          </p:nvPr>
        </p:nvSpPr>
        <p:spPr/>
        <p:txBody>
          <a:bodyPr/>
          <a:lstStyle/>
          <a:p>
            <a:fld id="{4544DCF4-8E62-474A-BBFD-C14A88A7BFB0}" type="datetime1">
              <a:rPr lang="en-US" smtClean="0"/>
              <a:t>4/27/2021</a:t>
            </a:fld>
            <a:endParaRPr lang="en-US"/>
          </a:p>
        </p:txBody>
      </p:sp>
      <p:sp>
        <p:nvSpPr>
          <p:cNvPr id="13" name="Slide Number Placeholder 12"/>
          <p:cNvSpPr>
            <a:spLocks noGrp="1"/>
          </p:cNvSpPr>
          <p:nvPr>
            <p:ph type="sldNum" sz="quarter" idx="12"/>
          </p:nvPr>
        </p:nvSpPr>
        <p:spPr/>
        <p:txBody>
          <a:bodyPr/>
          <a:lstStyle/>
          <a:p>
            <a:fld id="{9530C398-067E-418C-82ED-70AD89047961}" type="slidenum">
              <a:rPr lang="en-US" smtClean="0"/>
              <a:t>3</a:t>
            </a:fld>
            <a:endParaRPr lang="en-US"/>
          </a:p>
        </p:txBody>
      </p:sp>
    </p:spTree>
    <p:extLst>
      <p:ext uri="{BB962C8B-B14F-4D97-AF65-F5344CB8AC3E}">
        <p14:creationId xmlns:p14="http://schemas.microsoft.com/office/powerpoint/2010/main" val="1290181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7730" y="1461462"/>
            <a:ext cx="6057288" cy="4966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63071" y="1367135"/>
            <a:ext cx="4598894" cy="523220"/>
          </a:xfrm>
          <a:prstGeom prst="rect">
            <a:avLst/>
          </a:prstGeom>
          <a:noFill/>
        </p:spPr>
        <p:txBody>
          <a:bodyPr wrap="square" lIns="91440" tIns="45720" rIns="91440" bIns="45720">
            <a:spAutoFit/>
          </a:bodyPr>
          <a:lstStyle/>
          <a:p>
            <a:pPr algn="ctr"/>
            <a:r>
              <a:rPr lang="en-US" sz="2800" b="1" cap="none" spc="0" dirty="0" smtClean="0">
                <a:ln w="0"/>
                <a:solidFill>
                  <a:srgbClr val="72D3FE"/>
                </a:solidFill>
                <a:effectLst>
                  <a:outerShdw blurRad="38100" dist="19050" dir="2700000" algn="tl" rotWithShape="0">
                    <a:schemeClr val="dk1">
                      <a:alpha val="40000"/>
                    </a:schemeClr>
                  </a:outerShdw>
                </a:effectLst>
              </a:rPr>
              <a:t>Bangladesh bank robbery</a:t>
            </a:r>
            <a:r>
              <a:rPr lang="en-US" sz="2800" b="0" cap="none" spc="0" dirty="0" smtClean="0">
                <a:ln w="0"/>
                <a:solidFill>
                  <a:srgbClr val="72D3FE"/>
                </a:solidFill>
                <a:effectLst>
                  <a:outerShdw blurRad="38100" dist="19050" dir="2700000" algn="tl" rotWithShape="0">
                    <a:schemeClr val="dk1">
                      <a:alpha val="40000"/>
                    </a:schemeClr>
                  </a:outerShdw>
                </a:effectLst>
              </a:rPr>
              <a:t>:</a:t>
            </a:r>
            <a:endParaRPr lang="en-US" sz="2800" b="0" cap="none" spc="0" dirty="0">
              <a:ln w="0"/>
              <a:solidFill>
                <a:srgbClr val="72D3FE"/>
              </a:solidFill>
              <a:effectLst>
                <a:outerShdw blurRad="38100" dist="19050" dir="2700000" algn="tl" rotWithShape="0">
                  <a:schemeClr val="dk1">
                    <a:alpha val="40000"/>
                  </a:schemeClr>
                </a:outerShdw>
              </a:effectLst>
            </a:endParaRPr>
          </a:p>
        </p:txBody>
      </p:sp>
      <p:sp>
        <p:nvSpPr>
          <p:cNvPr id="8" name="Rectangle 7"/>
          <p:cNvSpPr/>
          <p:nvPr/>
        </p:nvSpPr>
        <p:spPr>
          <a:xfrm>
            <a:off x="343282" y="2002131"/>
            <a:ext cx="5674658" cy="4524315"/>
          </a:xfrm>
          <a:prstGeom prst="rect">
            <a:avLst/>
          </a:prstGeom>
          <a:noFill/>
        </p:spPr>
        <p:txBody>
          <a:bodyPr wrap="square" lIns="91440" tIns="45720" rIns="91440" bIns="45720">
            <a:spAutoFit/>
          </a:bodyPr>
          <a:lstStyle/>
          <a:p>
            <a:pPr marL="457200" indent="-457200">
              <a:buFont typeface="Wingdings" panose="05000000000000000000" pitchFamily="2" charset="2"/>
              <a:buChar char="§"/>
            </a:pPr>
            <a:r>
              <a:rPr lang="en-US" sz="24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On February 2016,</a:t>
            </a:r>
            <a:r>
              <a:rPr lang="en-US" sz="2400" dirty="0">
                <a:solidFill>
                  <a:schemeClr val="bg1"/>
                </a:solidFill>
                <a:latin typeface="Arial" panose="020B0604020202020204" pitchFamily="34" charset="0"/>
                <a:cs typeface="Arial" panose="020B0604020202020204" pitchFamily="34" charset="0"/>
              </a:rPr>
              <a:t> t</a:t>
            </a:r>
            <a:r>
              <a:rPr lang="en-US" sz="2400" dirty="0" smtClean="0">
                <a:solidFill>
                  <a:schemeClr val="bg1"/>
                </a:solidFill>
                <a:latin typeface="Arial" panose="020B0604020202020204" pitchFamily="34" charset="0"/>
                <a:cs typeface="Arial" panose="020B0604020202020204" pitchFamily="34" charset="0"/>
              </a:rPr>
              <a:t>hirty-five </a:t>
            </a:r>
            <a:r>
              <a:rPr lang="en-US" sz="2400" dirty="0">
                <a:solidFill>
                  <a:schemeClr val="bg1"/>
                </a:solidFill>
                <a:latin typeface="Arial" panose="020B0604020202020204" pitchFamily="34" charset="0"/>
                <a:cs typeface="Arial" panose="020B0604020202020204" pitchFamily="34" charset="0"/>
              </a:rPr>
              <a:t>fraudulent instructions were issued by </a:t>
            </a:r>
            <a:r>
              <a:rPr lang="en-US" sz="2400" dirty="0" smtClean="0">
                <a:solidFill>
                  <a:schemeClr val="bg1"/>
                </a:solidFill>
                <a:latin typeface="Arial" panose="020B0604020202020204" pitchFamily="34" charset="0"/>
                <a:cs typeface="Arial" panose="020B0604020202020204" pitchFamily="34" charset="0"/>
              </a:rPr>
              <a:t>security hackers</a:t>
            </a:r>
            <a:r>
              <a:rPr lang="en-US" sz="2400" dirty="0">
                <a:solidFill>
                  <a:schemeClr val="bg1"/>
                </a:solidFill>
                <a:latin typeface="Arial" panose="020B0604020202020204" pitchFamily="34" charset="0"/>
                <a:cs typeface="Arial" panose="020B0604020202020204" pitchFamily="34" charset="0"/>
              </a:rPr>
              <a:t> via the </a:t>
            </a:r>
            <a:r>
              <a:rPr lang="en-US" sz="2400" dirty="0" smtClean="0">
                <a:solidFill>
                  <a:schemeClr val="bg1"/>
                </a:solidFill>
                <a:latin typeface="Arial" panose="020B0604020202020204" pitchFamily="34" charset="0"/>
                <a:cs typeface="Arial" panose="020B0604020202020204" pitchFamily="34" charset="0"/>
              </a:rPr>
              <a:t>swift network.</a:t>
            </a:r>
          </a:p>
          <a:p>
            <a:endParaRPr lang="en-US" sz="2400" dirty="0" smtClean="0">
              <a:solidFill>
                <a:schemeClr val="bg1"/>
              </a:solidFill>
            </a:endParaRPr>
          </a:p>
          <a:p>
            <a:pPr marL="457200" indent="-457200">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Five of the thirty-five fraudulent instructions were successful in transferring US$101 million, with US$20 million traced to </a:t>
            </a:r>
            <a:r>
              <a:rPr lang="en-US" sz="2400" dirty="0" smtClean="0">
                <a:solidFill>
                  <a:schemeClr val="bg1"/>
                </a:solidFill>
                <a:latin typeface="Arial" panose="020B0604020202020204" pitchFamily="34" charset="0"/>
                <a:cs typeface="Arial" panose="020B0604020202020204" pitchFamily="34" charset="0"/>
              </a:rPr>
              <a:t>Sri Lanka</a:t>
            </a:r>
            <a:r>
              <a:rPr lang="en-US" sz="2400" dirty="0">
                <a:solidFill>
                  <a:schemeClr val="bg1"/>
                </a:solidFill>
                <a:latin typeface="Arial" panose="020B0604020202020204" pitchFamily="34" charset="0"/>
                <a:cs typeface="Arial" panose="020B0604020202020204" pitchFamily="34" charset="0"/>
              </a:rPr>
              <a:t> and US$81 million to the </a:t>
            </a:r>
            <a:r>
              <a:rPr lang="en-US" sz="2400" dirty="0" smtClean="0">
                <a:solidFill>
                  <a:schemeClr val="bg1"/>
                </a:solidFill>
                <a:latin typeface="Arial" panose="020B0604020202020204" pitchFamily="34" charset="0"/>
                <a:cs typeface="Arial" panose="020B0604020202020204" pitchFamily="34" charset="0"/>
              </a:rPr>
              <a:t>Philippines.</a:t>
            </a:r>
          </a:p>
          <a:p>
            <a:pPr marL="457200" indent="-457200">
              <a:buFont typeface="Wingdings" panose="05000000000000000000" pitchFamily="2" charset="2"/>
              <a:buChar char="§"/>
            </a:pPr>
            <a:r>
              <a:rPr lang="en-US" sz="24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affect the system hardware and </a:t>
            </a:r>
            <a:r>
              <a:rPr lang="en-US" sz="2400" b="0" cap="none" spc="0" dirty="0" err="1"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os</a:t>
            </a:r>
            <a:r>
              <a:rPr lang="en-US" sz="24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1348" y="1558692"/>
            <a:ext cx="5853670" cy="4598423"/>
          </a:xfrm>
          <a:prstGeom prst="rect">
            <a:avLst/>
          </a:prstGeom>
        </p:spPr>
      </p:pic>
      <p:sp>
        <p:nvSpPr>
          <p:cNvPr id="10" name="Rectangle 9"/>
          <p:cNvSpPr/>
          <p:nvPr/>
        </p:nvSpPr>
        <p:spPr>
          <a:xfrm>
            <a:off x="3295253" y="-65345"/>
            <a:ext cx="6531788" cy="769441"/>
          </a:xfrm>
          <a:prstGeom prst="rect">
            <a:avLst/>
          </a:prstGeom>
        </p:spPr>
        <p:txBody>
          <a:bodyPr wrap="none">
            <a:spAutoFit/>
          </a:bodyPr>
          <a:lstStyle/>
          <a:p>
            <a:r>
              <a:rPr lang="en-US" sz="4400" spc="507" dirty="0" smtClean="0">
                <a:solidFill>
                  <a:srgbClr val="A5D4FF"/>
                </a:solidFill>
                <a:latin typeface="Algerian" panose="04020705040A02060702" pitchFamily="82" charset="0"/>
              </a:rPr>
              <a:t>Real world </a:t>
            </a:r>
            <a:r>
              <a:rPr lang="en-US" sz="3200" spc="507" dirty="0" smtClean="0">
                <a:solidFill>
                  <a:srgbClr val="A5D4FF"/>
                </a:solidFill>
                <a:latin typeface="Algerian" panose="04020705040A02060702" pitchFamily="82" charset="0"/>
              </a:rPr>
              <a:t>DAMAGE</a:t>
            </a:r>
            <a:endParaRPr lang="en-US" sz="2400" dirty="0">
              <a:latin typeface="Algerian" panose="04020705040A02060702" pitchFamily="82" charset="0"/>
            </a:endParaRPr>
          </a:p>
        </p:txBody>
      </p:sp>
      <p:sp>
        <p:nvSpPr>
          <p:cNvPr id="11" name="Minus 10"/>
          <p:cNvSpPr/>
          <p:nvPr/>
        </p:nvSpPr>
        <p:spPr>
          <a:xfrm>
            <a:off x="-950886" y="665750"/>
            <a:ext cx="7192234" cy="368760"/>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fld id="{EDBC1A59-93C3-4786-A3CF-F12810BB8765}"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30</a:t>
            </a:fld>
            <a:endParaRPr lang="en-US" dirty="0"/>
          </a:p>
        </p:txBody>
      </p:sp>
    </p:spTree>
    <p:extLst>
      <p:ext uri="{BB962C8B-B14F-4D97-AF65-F5344CB8AC3E}">
        <p14:creationId xmlns:p14="http://schemas.microsoft.com/office/powerpoint/2010/main" val="9973480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7148926" y="971993"/>
            <a:ext cx="4869028" cy="5886007"/>
            <a:chOff x="368154" y="893938"/>
            <a:chExt cx="4869028" cy="5886007"/>
          </a:xfrm>
        </p:grpSpPr>
        <p:grpSp>
          <p:nvGrpSpPr>
            <p:cNvPr id="99" name="Group 98"/>
            <p:cNvGrpSpPr/>
            <p:nvPr/>
          </p:nvGrpSpPr>
          <p:grpSpPr>
            <a:xfrm>
              <a:off x="368154" y="1712216"/>
              <a:ext cx="2185988" cy="3377053"/>
              <a:chOff x="368154" y="1712216"/>
              <a:chExt cx="2185988" cy="3377053"/>
            </a:xfrm>
          </p:grpSpPr>
          <p:sp>
            <p:nvSpPr>
              <p:cNvPr id="6" name="Parallelogram 5"/>
              <p:cNvSpPr/>
              <p:nvPr/>
            </p:nvSpPr>
            <p:spPr>
              <a:xfrm>
                <a:off x="368154" y="1712216"/>
                <a:ext cx="2185988" cy="629311"/>
              </a:xfrm>
              <a:prstGeom prst="parallelogram">
                <a:avLst>
                  <a:gd name="adj" fmla="val 37727"/>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398695" y="4381383"/>
                <a:ext cx="2062016" cy="707886"/>
                <a:chOff x="7315192" y="4918580"/>
                <a:chExt cx="1971675" cy="742802"/>
              </a:xfrm>
            </p:grpSpPr>
            <p:sp>
              <p:nvSpPr>
                <p:cNvPr id="10" name="Rectangle 9"/>
                <p:cNvSpPr/>
                <p:nvPr/>
              </p:nvSpPr>
              <p:spPr>
                <a:xfrm>
                  <a:off x="7315192" y="4932069"/>
                  <a:ext cx="1971675" cy="69439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23469" y="4918580"/>
                  <a:ext cx="1585193" cy="742802"/>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rPr>
                    <a:t>Execute</a:t>
                  </a:r>
                </a:p>
                <a:p>
                  <a:pPr algn="ctr"/>
                  <a:r>
                    <a:rPr lang="en-US" sz="2000" dirty="0" smtClean="0">
                      <a:ln w="0"/>
                      <a:solidFill>
                        <a:schemeClr val="bg1"/>
                      </a:solidFill>
                      <a:effectLst>
                        <a:outerShdw blurRad="38100" dist="19050" dir="2700000" algn="tl" rotWithShape="0">
                          <a:schemeClr val="dk1">
                            <a:alpha val="40000"/>
                          </a:schemeClr>
                        </a:outerShdw>
                      </a:effectLst>
                    </a:rPr>
                    <a:t>Genuine Code</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grpSp>
        <p:grpSp>
          <p:nvGrpSpPr>
            <p:cNvPr id="98" name="Group 97"/>
            <p:cNvGrpSpPr/>
            <p:nvPr/>
          </p:nvGrpSpPr>
          <p:grpSpPr>
            <a:xfrm>
              <a:off x="428063" y="893938"/>
              <a:ext cx="4809119" cy="5886007"/>
              <a:chOff x="428063" y="893938"/>
              <a:chExt cx="4809119" cy="5886007"/>
            </a:xfrm>
          </p:grpSpPr>
          <p:sp>
            <p:nvSpPr>
              <p:cNvPr id="5" name="Oval 4"/>
              <p:cNvSpPr/>
              <p:nvPr/>
            </p:nvSpPr>
            <p:spPr>
              <a:xfrm>
                <a:off x="503886" y="893938"/>
                <a:ext cx="1914525" cy="663035"/>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101151" y="1051207"/>
                <a:ext cx="686470"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S</a:t>
                </a:r>
                <a:r>
                  <a:rPr lang="en-US" sz="2000" b="0" cap="none" spc="0" dirty="0" smtClean="0">
                    <a:ln w="0"/>
                    <a:solidFill>
                      <a:schemeClr val="bg1"/>
                    </a:solidFill>
                    <a:effectLst>
                      <a:outerShdw blurRad="38100" dist="19050" dir="2700000" algn="tl" rotWithShape="0">
                        <a:schemeClr val="dk1">
                          <a:alpha val="40000"/>
                        </a:schemeClr>
                      </a:outerShdw>
                    </a:effectLst>
                  </a:rPr>
                  <a:t>tart</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13" name="Rectangle 12"/>
              <p:cNvSpPr/>
              <p:nvPr/>
            </p:nvSpPr>
            <p:spPr>
              <a:xfrm>
                <a:off x="1066718" y="1795062"/>
                <a:ext cx="755335" cy="400110"/>
              </a:xfrm>
              <a:prstGeom prst="rect">
                <a:avLst/>
              </a:prstGeom>
              <a:noFill/>
            </p:spPr>
            <p:txBody>
              <a:bodyPr wrap="none" lIns="91440" tIns="45720" rIns="91440" bIns="45720">
                <a:spAutoFit/>
              </a:bodyPr>
              <a:lstStyle/>
              <a:p>
                <a:pPr algn="ctr"/>
                <a:r>
                  <a:rPr lang="en-US" sz="2000" cap="none" spc="0" dirty="0" smtClean="0">
                    <a:ln w="0"/>
                    <a:solidFill>
                      <a:schemeClr val="bg1"/>
                    </a:solidFill>
                    <a:effectLst>
                      <a:outerShdw blurRad="38100" dist="19050" dir="2700000" algn="tl" rotWithShape="0">
                        <a:schemeClr val="dk1">
                          <a:alpha val="40000"/>
                        </a:schemeClr>
                      </a:outerShdw>
                    </a:effectLst>
                  </a:rPr>
                  <a:t>Input</a:t>
                </a:r>
                <a:endParaRPr lang="en-US" sz="2000" cap="none" spc="0" dirty="0">
                  <a:ln w="0"/>
                  <a:solidFill>
                    <a:schemeClr val="bg1"/>
                  </a:solidFill>
                  <a:effectLst>
                    <a:outerShdw blurRad="38100" dist="19050" dir="2700000" algn="tl" rotWithShape="0">
                      <a:schemeClr val="dk1">
                        <a:alpha val="40000"/>
                      </a:schemeClr>
                    </a:outerShdw>
                  </a:effectLst>
                </a:endParaRPr>
              </a:p>
            </p:txBody>
          </p:sp>
          <p:grpSp>
            <p:nvGrpSpPr>
              <p:cNvPr id="19" name="Group 18"/>
              <p:cNvGrpSpPr/>
              <p:nvPr/>
            </p:nvGrpSpPr>
            <p:grpSpPr>
              <a:xfrm>
                <a:off x="473257" y="2498353"/>
                <a:ext cx="1914525" cy="1676776"/>
                <a:chOff x="7389957" y="2929351"/>
                <a:chExt cx="1914525" cy="1676776"/>
              </a:xfrm>
            </p:grpSpPr>
            <p:sp>
              <p:nvSpPr>
                <p:cNvPr id="7" name="Diamond 6"/>
                <p:cNvSpPr/>
                <p:nvPr/>
              </p:nvSpPr>
              <p:spPr>
                <a:xfrm>
                  <a:off x="7389957" y="2929351"/>
                  <a:ext cx="1914525" cy="1676776"/>
                </a:xfrm>
                <a:prstGeom prst="diamond">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4392" y="3187373"/>
                  <a:ext cx="1386918" cy="1323439"/>
                </a:xfrm>
                <a:prstGeom prst="rect">
                  <a:avLst/>
                </a:prstGeom>
                <a:noFill/>
              </p:spPr>
              <p:txBody>
                <a:bodyPr wrap="none" lIns="91440" tIns="45720" rIns="91440" bIns="45720">
                  <a:spAutoFit/>
                </a:bodyPr>
                <a:lstStyle/>
                <a:p>
                  <a:pPr algn="ctr"/>
                  <a:r>
                    <a:rPr lang="en-US" sz="2000" dirty="0" smtClean="0">
                      <a:ln w="0"/>
                      <a:solidFill>
                        <a:schemeClr val="bg1"/>
                      </a:solidFill>
                      <a:effectLst>
                        <a:outerShdw blurRad="38100" dist="19050" dir="2700000" algn="tl" rotWithShape="0">
                          <a:schemeClr val="dk1">
                            <a:alpha val="40000"/>
                          </a:schemeClr>
                        </a:outerShdw>
                      </a:effectLst>
                    </a:rPr>
                    <a:t>Input</a:t>
                  </a:r>
                </a:p>
                <a:p>
                  <a:pPr algn="ctr"/>
                  <a:r>
                    <a:rPr lang="en-US" sz="2000" dirty="0" smtClean="0">
                      <a:ln w="0"/>
                      <a:solidFill>
                        <a:schemeClr val="bg1"/>
                      </a:solidFill>
                      <a:effectLst>
                        <a:outerShdw blurRad="38100" dist="19050" dir="2700000" algn="tl" rotWithShape="0">
                          <a:schemeClr val="dk1">
                            <a:alpha val="40000"/>
                          </a:schemeClr>
                        </a:outerShdw>
                      </a:effectLst>
                    </a:rPr>
                    <a:t>=</a:t>
                  </a:r>
                </a:p>
                <a:p>
                  <a:pPr algn="ctr"/>
                  <a:r>
                    <a:rPr lang="en-US" sz="2000" b="0" cap="none" spc="0" dirty="0" smtClean="0">
                      <a:ln w="0"/>
                      <a:solidFill>
                        <a:schemeClr val="bg1"/>
                      </a:solidFill>
                      <a:effectLst>
                        <a:outerShdw blurRad="38100" dist="19050" dir="2700000" algn="tl" rotWithShape="0">
                          <a:schemeClr val="dk1">
                            <a:alpha val="40000"/>
                          </a:schemeClr>
                        </a:outerShdw>
                      </a:effectLst>
                    </a:rPr>
                    <a:t>Logic Bomb</a:t>
                  </a:r>
                </a:p>
                <a:p>
                  <a:pPr algn="ctr"/>
                  <a:r>
                    <a:rPr lang="en-US" sz="2000" dirty="0" smtClean="0">
                      <a:ln w="0"/>
                      <a:solidFill>
                        <a:schemeClr val="bg1"/>
                      </a:solidFill>
                      <a:effectLst>
                        <a:outerShdw blurRad="38100" dist="19050" dir="2700000" algn="tl" rotWithShape="0">
                          <a:schemeClr val="dk1">
                            <a:alpha val="40000"/>
                          </a:schemeClr>
                        </a:outerShdw>
                      </a:effectLst>
                    </a:rPr>
                    <a:t>Value</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grpSp>
            <p:nvGrpSpPr>
              <p:cNvPr id="25" name="Group 24"/>
              <p:cNvGrpSpPr/>
              <p:nvPr/>
            </p:nvGrpSpPr>
            <p:grpSpPr>
              <a:xfrm>
                <a:off x="3171825" y="2887550"/>
                <a:ext cx="2065357" cy="898382"/>
                <a:chOff x="10036968" y="3281240"/>
                <a:chExt cx="1971675" cy="920888"/>
              </a:xfrm>
            </p:grpSpPr>
            <p:sp>
              <p:nvSpPr>
                <p:cNvPr id="8" name="Rectangle 7"/>
                <p:cNvSpPr/>
                <p:nvPr/>
              </p:nvSpPr>
              <p:spPr>
                <a:xfrm>
                  <a:off x="10036968" y="3281240"/>
                  <a:ext cx="1971675" cy="92088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5" name="Rectangle 14"/>
                <p:cNvSpPr/>
                <p:nvPr/>
              </p:nvSpPr>
              <p:spPr>
                <a:xfrm>
                  <a:off x="10181357" y="3387741"/>
                  <a:ext cx="1682893" cy="72562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rPr>
                    <a:t>Activate</a:t>
                  </a:r>
                </a:p>
                <a:p>
                  <a:pPr algn="ctr"/>
                  <a:r>
                    <a:rPr lang="en-US" sz="2000" b="0" cap="none" spc="0" dirty="0" smtClean="0">
                      <a:ln w="0"/>
                      <a:solidFill>
                        <a:schemeClr val="bg1"/>
                      </a:solidFill>
                      <a:effectLst>
                        <a:outerShdw blurRad="38100" dist="19050" dir="2700000" algn="tl" rotWithShape="0">
                          <a:schemeClr val="dk1">
                            <a:alpha val="40000"/>
                          </a:schemeClr>
                        </a:outerShdw>
                      </a:effectLst>
                    </a:rPr>
                    <a:t> Dormant </a:t>
                  </a:r>
                  <a:r>
                    <a:rPr lang="en-US" sz="2000" dirty="0" smtClean="0">
                      <a:ln w="0"/>
                      <a:solidFill>
                        <a:schemeClr val="bg1"/>
                      </a:solidFill>
                      <a:effectLst>
                        <a:outerShdw blurRad="38100" dist="19050" dir="2700000" algn="tl" rotWithShape="0">
                          <a:schemeClr val="dk1">
                            <a:alpha val="40000"/>
                          </a:schemeClr>
                        </a:outerShdw>
                      </a:effectLst>
                    </a:rPr>
                    <a:t>Code</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grpSp>
            <p:nvGrpSpPr>
              <p:cNvPr id="26" name="Group 25"/>
              <p:cNvGrpSpPr/>
              <p:nvPr/>
            </p:nvGrpSpPr>
            <p:grpSpPr>
              <a:xfrm>
                <a:off x="3171826" y="4381381"/>
                <a:ext cx="2065356" cy="820403"/>
                <a:chOff x="10036966" y="4999733"/>
                <a:chExt cx="1971675" cy="820403"/>
              </a:xfrm>
            </p:grpSpPr>
            <p:sp>
              <p:nvSpPr>
                <p:cNvPr id="9" name="Rectangle 8"/>
                <p:cNvSpPr/>
                <p:nvPr/>
              </p:nvSpPr>
              <p:spPr>
                <a:xfrm>
                  <a:off x="10036966" y="4999733"/>
                  <a:ext cx="1971675" cy="820403"/>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36968" y="5055992"/>
                  <a:ext cx="1821657" cy="707886"/>
                </a:xfrm>
                <a:prstGeom prst="rect">
                  <a:avLst/>
                </a:prstGeom>
                <a:noFill/>
                <a:ln>
                  <a:solidFill>
                    <a:schemeClr val="accent1">
                      <a:lumMod val="75000"/>
                    </a:schemeClr>
                  </a:solidFill>
                </a:ln>
              </p:spPr>
              <p:txBody>
                <a:bodyPr wrap="squar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rPr>
                    <a:t>Execute Hidden</a:t>
                  </a:r>
                </a:p>
                <a:p>
                  <a:pPr algn="ctr"/>
                  <a:r>
                    <a:rPr lang="en-US" sz="2000" dirty="0" smtClean="0">
                      <a:ln w="0"/>
                      <a:solidFill>
                        <a:schemeClr val="bg1"/>
                      </a:solidFill>
                      <a:effectLst>
                        <a:outerShdw blurRad="38100" dist="19050" dir="2700000" algn="tl" rotWithShape="0">
                          <a:schemeClr val="dk1">
                            <a:alpha val="40000"/>
                          </a:schemeClr>
                        </a:outerShdw>
                      </a:effectLst>
                    </a:rPr>
                    <a:t>Malicious Code</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grpSp>
            <p:nvGrpSpPr>
              <p:cNvPr id="21" name="Group 20"/>
              <p:cNvGrpSpPr/>
              <p:nvPr/>
            </p:nvGrpSpPr>
            <p:grpSpPr>
              <a:xfrm>
                <a:off x="428063" y="5262244"/>
                <a:ext cx="2032648" cy="707886"/>
                <a:chOff x="7347139" y="6056978"/>
                <a:chExt cx="1971675" cy="841481"/>
              </a:xfrm>
            </p:grpSpPr>
            <p:sp>
              <p:nvSpPr>
                <p:cNvPr id="11" name="Rectangle 10"/>
                <p:cNvSpPr/>
                <p:nvPr/>
              </p:nvSpPr>
              <p:spPr>
                <a:xfrm>
                  <a:off x="7347139" y="6077803"/>
                  <a:ext cx="1971675" cy="729135"/>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27597" y="6056978"/>
                  <a:ext cx="1039245" cy="841481"/>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rPr>
                    <a:t>End of</a:t>
                  </a:r>
                </a:p>
                <a:p>
                  <a:pPr algn="ctr"/>
                  <a:r>
                    <a:rPr lang="en-US" sz="2000" dirty="0" smtClean="0">
                      <a:ln w="0"/>
                      <a:solidFill>
                        <a:schemeClr val="bg1"/>
                      </a:solidFill>
                      <a:effectLst>
                        <a:outerShdw blurRad="38100" dist="19050" dir="2700000" algn="tl" rotWithShape="0">
                          <a:schemeClr val="dk1">
                            <a:alpha val="40000"/>
                          </a:schemeClr>
                        </a:outerShdw>
                      </a:effectLst>
                    </a:rPr>
                    <a:t>Program</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sp>
            <p:nvSpPr>
              <p:cNvPr id="22" name="Oval 21"/>
              <p:cNvSpPr/>
              <p:nvPr/>
            </p:nvSpPr>
            <p:spPr>
              <a:xfrm>
                <a:off x="487124" y="6116910"/>
                <a:ext cx="1914525" cy="663035"/>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69568" y="6248372"/>
                <a:ext cx="579006" cy="400110"/>
              </a:xfrm>
              <a:prstGeom prst="rect">
                <a:avLst/>
              </a:prstGeom>
              <a:noFill/>
            </p:spPr>
            <p:txBody>
              <a:bodyPr wrap="none" lIns="91440" tIns="45720" rIns="91440" bIns="45720">
                <a:spAutoFit/>
              </a:bodyPr>
              <a:lstStyle/>
              <a:p>
                <a:pPr algn="ctr"/>
                <a:r>
                  <a:rPr lang="en-US" sz="2000" dirty="0" smtClean="0">
                    <a:ln w="0"/>
                    <a:solidFill>
                      <a:schemeClr val="bg1"/>
                    </a:solidFill>
                    <a:effectLst>
                      <a:outerShdw blurRad="38100" dist="19050" dir="2700000" algn="tl" rotWithShape="0">
                        <a:schemeClr val="dk1">
                          <a:alpha val="40000"/>
                        </a:schemeClr>
                      </a:outerShdw>
                    </a:effectLst>
                  </a:rPr>
                  <a:t>End</a:t>
                </a:r>
                <a:endParaRPr 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a:stCxn id="5" idx="4"/>
                <a:endCxn id="6" idx="0"/>
              </p:cNvCxnSpPr>
              <p:nvPr/>
            </p:nvCxnSpPr>
            <p:spPr>
              <a:xfrm flipH="1">
                <a:off x="1461148" y="1556973"/>
                <a:ext cx="1" cy="155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a:stCxn id="6" idx="4"/>
                <a:endCxn id="7" idx="0"/>
              </p:cNvCxnSpPr>
              <p:nvPr/>
            </p:nvCxnSpPr>
            <p:spPr>
              <a:xfrm flipH="1">
                <a:off x="1430520" y="2341527"/>
                <a:ext cx="30628" cy="15682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a:off x="1401151" y="4218304"/>
                <a:ext cx="1746" cy="175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1387023" y="5055991"/>
                <a:ext cx="0" cy="2191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1387023" y="5914617"/>
                <a:ext cx="1" cy="202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2363085" y="3356187"/>
                <a:ext cx="8087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a:off x="4125933" y="3728802"/>
                <a:ext cx="0" cy="665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p:cNvGrpSpPr/>
              <p:nvPr/>
            </p:nvGrpSpPr>
            <p:grpSpPr>
              <a:xfrm>
                <a:off x="2460711" y="5241158"/>
                <a:ext cx="1665222" cy="345293"/>
                <a:chOff x="2460711" y="5241158"/>
                <a:chExt cx="1665222" cy="345293"/>
              </a:xfrm>
            </p:grpSpPr>
            <p:cxnSp>
              <p:nvCxnSpPr>
                <p:cNvPr id="42" name="Straight Arrow Connector 41"/>
                <p:cNvCxnSpPr>
                  <a:endCxn id="11" idx="3"/>
                </p:cNvCxnSpPr>
                <p:nvPr/>
              </p:nvCxnSpPr>
              <p:spPr>
                <a:xfrm flipH="1">
                  <a:off x="2460711" y="5586451"/>
                  <a:ext cx="16652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flipV="1">
                  <a:off x="4125933" y="5241158"/>
                  <a:ext cx="0" cy="345293"/>
                </a:xfrm>
                <a:prstGeom prst="line">
                  <a:avLst/>
                </a:prstGeom>
              </p:spPr>
              <p:style>
                <a:lnRef idx="3">
                  <a:schemeClr val="dk1"/>
                </a:lnRef>
                <a:fillRef idx="0">
                  <a:schemeClr val="dk1"/>
                </a:fillRef>
                <a:effectRef idx="2">
                  <a:schemeClr val="dk1"/>
                </a:effectRef>
                <a:fontRef idx="minor">
                  <a:schemeClr val="tx1"/>
                </a:fontRef>
              </p:style>
            </p:cxnSp>
          </p:grpSp>
          <p:sp>
            <p:nvSpPr>
              <p:cNvPr id="96" name="Rectangle 95"/>
              <p:cNvSpPr/>
              <p:nvPr/>
            </p:nvSpPr>
            <p:spPr>
              <a:xfrm>
                <a:off x="2418411" y="2906216"/>
                <a:ext cx="587340" cy="461665"/>
              </a:xfrm>
              <a:prstGeom prst="rect">
                <a:avLst/>
              </a:prstGeom>
              <a:noFill/>
            </p:spPr>
            <p:txBody>
              <a:bodyPr wrap="none" lIns="91440" tIns="45720" rIns="91440" bIns="45720">
                <a:spAutoFit/>
              </a:bodyPr>
              <a:lstStyle/>
              <a:p>
                <a:pPr algn="ctr"/>
                <a:r>
                  <a:rPr lang="en-US" sz="2400" b="0" cap="none" spc="0" dirty="0" smtClean="0">
                    <a:ln w="0"/>
                    <a:solidFill>
                      <a:schemeClr val="bg1"/>
                    </a:solidFill>
                    <a:effectLst>
                      <a:outerShdw blurRad="38100" dist="19050" dir="2700000" algn="tl" rotWithShape="0">
                        <a:schemeClr val="dk1">
                          <a:alpha val="40000"/>
                        </a:schemeClr>
                      </a:outerShdw>
                    </a:effectLst>
                  </a:rPr>
                  <a:t>Yes</a:t>
                </a: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97" name="Rectangle 96"/>
              <p:cNvSpPr/>
              <p:nvPr/>
            </p:nvSpPr>
            <p:spPr>
              <a:xfrm>
                <a:off x="1509556" y="3995633"/>
                <a:ext cx="551022" cy="461665"/>
              </a:xfrm>
              <a:prstGeom prst="rect">
                <a:avLst/>
              </a:prstGeom>
              <a:noFill/>
            </p:spPr>
            <p:txBody>
              <a:bodyPr wrap="square" lIns="91440" tIns="45720" rIns="91440" bIns="45720">
                <a:spAutoFit/>
              </a:bodyPr>
              <a:lstStyle/>
              <a:p>
                <a:pPr algn="ctr"/>
                <a:r>
                  <a:rPr lang="en-US" sz="2400" dirty="0" smtClean="0">
                    <a:ln w="0"/>
                    <a:solidFill>
                      <a:schemeClr val="bg1"/>
                    </a:solidFill>
                    <a:effectLst>
                      <a:outerShdw blurRad="38100" dist="19050" dir="2700000" algn="tl" rotWithShape="0">
                        <a:schemeClr val="dk1">
                          <a:alpha val="40000"/>
                        </a:schemeClr>
                      </a:outerShdw>
                    </a:effectLst>
                  </a:rPr>
                  <a:t>No</a:t>
                </a:r>
                <a:endParaRPr lang="en-US" sz="2400" b="0" cap="none" spc="0" dirty="0">
                  <a:ln w="0"/>
                  <a:solidFill>
                    <a:schemeClr val="bg1"/>
                  </a:solidFill>
                  <a:effectLst>
                    <a:outerShdw blurRad="38100" dist="19050" dir="2700000" algn="tl" rotWithShape="0">
                      <a:schemeClr val="dk1">
                        <a:alpha val="40000"/>
                      </a:schemeClr>
                    </a:outerShdw>
                  </a:effectLst>
                </a:endParaRPr>
              </a:p>
            </p:txBody>
          </p:sp>
        </p:grpSp>
      </p:grpSp>
      <p:sp>
        <p:nvSpPr>
          <p:cNvPr id="103" name="Rectangle 102"/>
          <p:cNvSpPr/>
          <p:nvPr/>
        </p:nvSpPr>
        <p:spPr>
          <a:xfrm>
            <a:off x="45194" y="1570970"/>
            <a:ext cx="7208835" cy="1200329"/>
          </a:xfrm>
          <a:prstGeom prst="rect">
            <a:avLst/>
          </a:prstGeom>
          <a:noFill/>
        </p:spPr>
        <p:txBody>
          <a:bodyPr wrap="square" lIns="91440" tIns="45720" rIns="91440" bIns="45720">
            <a:spAutoFit/>
          </a:bodyPr>
          <a:lstStyle/>
          <a:p>
            <a:pPr marL="457200" indent="-457200">
              <a:buFont typeface="Wingdings" panose="05000000000000000000" pitchFamily="2" charset="2"/>
              <a:buChar char="Ø"/>
            </a:pP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Logic bomb is code embedded in the malware is set    to “explode” when certain conditions are met.</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4" name="Rectangle 103"/>
          <p:cNvSpPr/>
          <p:nvPr/>
        </p:nvSpPr>
        <p:spPr>
          <a:xfrm>
            <a:off x="-104503" y="3217706"/>
            <a:ext cx="6372459" cy="861774"/>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Ø"/>
            </a:pPr>
            <a:r>
              <a:rPr lang="en-US" sz="2600" dirty="0">
                <a:solidFill>
                  <a:schemeClr val="bg1"/>
                </a:solidFill>
              </a:rPr>
              <a:t> </a:t>
            </a:r>
            <a:r>
              <a:rPr lang="en-US" sz="2400" dirty="0">
                <a:solidFill>
                  <a:schemeClr val="bg1"/>
                </a:solidFill>
                <a:latin typeface="Arial" panose="020B0604020202020204" pitchFamily="34" charset="0"/>
                <a:cs typeface="Arial" panose="020B0604020202020204" pitchFamily="34" charset="0"/>
              </a:rPr>
              <a:t>M</a:t>
            </a:r>
            <a:r>
              <a:rPr lang="en-US" sz="2400" dirty="0" smtClean="0">
                <a:solidFill>
                  <a:schemeClr val="bg1"/>
                </a:solidFill>
                <a:latin typeface="Arial" panose="020B0604020202020204" pitchFamily="34" charset="0"/>
                <a:cs typeface="Arial" panose="020B0604020202020204" pitchFamily="34" charset="0"/>
              </a:rPr>
              <a:t>akes </a:t>
            </a:r>
            <a:r>
              <a:rPr lang="en-US" sz="2400" dirty="0">
                <a:solidFill>
                  <a:schemeClr val="bg1"/>
                </a:solidFill>
                <a:latin typeface="Arial" panose="020B0604020202020204" pitchFamily="34" charset="0"/>
                <a:cs typeface="Arial" panose="020B0604020202020204" pitchFamily="34" charset="0"/>
              </a:rPr>
              <a:t>their presence undetected until </a:t>
            </a:r>
            <a:r>
              <a:rPr lang="en-US" sz="2400" dirty="0" smtClean="0">
                <a:solidFill>
                  <a:schemeClr val="bg1"/>
                </a:solidFill>
                <a:latin typeface="Arial" panose="020B0604020202020204" pitchFamily="34" charset="0"/>
                <a:cs typeface="Arial" panose="020B0604020202020204" pitchFamily="34" charset="0"/>
              </a:rPr>
              <a:t>it</a:t>
            </a:r>
            <a:endParaRPr lang="en-US" sz="2400" dirty="0">
              <a:solidFill>
                <a:schemeClr val="bg1"/>
              </a:solidFill>
              <a:latin typeface="Arial" panose="020B0604020202020204" pitchFamily="34" charset="0"/>
              <a:cs typeface="Arial" panose="020B0604020202020204" pitchFamily="34" charset="0"/>
            </a:endParaRPr>
          </a:p>
          <a:p>
            <a:r>
              <a:rPr lang="en-US" sz="2400" dirty="0" smtClean="0">
                <a:solidFill>
                  <a:schemeClr val="bg1"/>
                </a:solidFill>
                <a:latin typeface="Arial" panose="020B0604020202020204" pitchFamily="34" charset="0"/>
                <a:cs typeface="Arial" panose="020B0604020202020204" pitchFamily="34" charset="0"/>
              </a:rPr>
              <a:t>      executes  their function.</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6" name="Rectangle 105"/>
          <p:cNvSpPr/>
          <p:nvPr/>
        </p:nvSpPr>
        <p:spPr>
          <a:xfrm>
            <a:off x="45194" y="4472290"/>
            <a:ext cx="7390509" cy="1200329"/>
          </a:xfrm>
          <a:prstGeom prst="rect">
            <a:avLst/>
          </a:prstGeom>
        </p:spPr>
        <p:txBody>
          <a:bodyPr wrap="square">
            <a:spAutoFit/>
          </a:bodyPr>
          <a:lstStyle/>
          <a:p>
            <a:pPr marL="457200" indent="-457200">
              <a:buFont typeface="Wingdings" panose="05000000000000000000" pitchFamily="2" charset="2"/>
              <a:buChar char="Ø"/>
            </a:pP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Once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triggered, a bomb may alter or delete data </a:t>
            </a:r>
            <a:endPar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or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entire files, </a:t>
            </a: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cause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machine halt, or do </a:t>
            </a: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some</a:t>
            </a:r>
          </a:p>
          <a:p>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other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damage.</a:t>
            </a:r>
          </a:p>
        </p:txBody>
      </p:sp>
      <p:sp>
        <p:nvSpPr>
          <p:cNvPr id="50" name="Rectangle 49"/>
          <p:cNvSpPr/>
          <p:nvPr/>
        </p:nvSpPr>
        <p:spPr>
          <a:xfrm>
            <a:off x="3480559" y="-7596"/>
            <a:ext cx="4020011" cy="769441"/>
          </a:xfrm>
          <a:prstGeom prst="rect">
            <a:avLst/>
          </a:prstGeom>
        </p:spPr>
        <p:txBody>
          <a:bodyPr wrap="none">
            <a:spAutoFit/>
          </a:bodyPr>
          <a:lstStyle/>
          <a:p>
            <a:r>
              <a:rPr lang="en-US" sz="4400" spc="507" dirty="0" smtClean="0">
                <a:solidFill>
                  <a:srgbClr val="A5D4FF"/>
                </a:solidFill>
                <a:latin typeface="Algerian" panose="04020705040A02060702" pitchFamily="82" charset="0"/>
              </a:rPr>
              <a:t>LOGIC Bomb</a:t>
            </a:r>
            <a:endParaRPr lang="en-US" sz="2400" dirty="0">
              <a:latin typeface="Algerian" panose="04020705040A02060702" pitchFamily="82" charset="0"/>
            </a:endParaRPr>
          </a:p>
        </p:txBody>
      </p:sp>
      <p:sp>
        <p:nvSpPr>
          <p:cNvPr id="51" name="Minus 50"/>
          <p:cNvSpPr/>
          <p:nvPr/>
        </p:nvSpPr>
        <p:spPr>
          <a:xfrm>
            <a:off x="4946765" y="607342"/>
            <a:ext cx="7940380" cy="368760"/>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7"/>
          <p:cNvSpPr>
            <a:spLocks noGrp="1"/>
          </p:cNvSpPr>
          <p:nvPr>
            <p:ph type="dt" sz="half" idx="10"/>
          </p:nvPr>
        </p:nvSpPr>
        <p:spPr/>
        <p:txBody>
          <a:bodyPr/>
          <a:lstStyle/>
          <a:p>
            <a:fld id="{C1525E2D-4D1A-4E10-9493-0FC7D0A6DBB1}" type="datetime1">
              <a:rPr lang="en-US" smtClean="0"/>
              <a:t>4/27/2021</a:t>
            </a:fld>
            <a:endParaRPr lang="en-US"/>
          </a:p>
        </p:txBody>
      </p:sp>
      <p:sp>
        <p:nvSpPr>
          <p:cNvPr id="29" name="Slide Number Placeholder 28"/>
          <p:cNvSpPr>
            <a:spLocks noGrp="1"/>
          </p:cNvSpPr>
          <p:nvPr>
            <p:ph type="sldNum" sz="quarter" idx="12"/>
          </p:nvPr>
        </p:nvSpPr>
        <p:spPr/>
        <p:txBody>
          <a:bodyPr/>
          <a:lstStyle/>
          <a:p>
            <a:fld id="{9530C398-067E-418C-82ED-70AD89047961}" type="slidenum">
              <a:rPr lang="en-US" smtClean="0"/>
              <a:pPr/>
              <a:t>31</a:t>
            </a:fld>
            <a:endParaRPr lang="en-US" dirty="0"/>
          </a:p>
        </p:txBody>
      </p:sp>
    </p:spTree>
    <p:extLst>
      <p:ext uri="{BB962C8B-B14F-4D97-AF65-F5344CB8AC3E}">
        <p14:creationId xmlns:p14="http://schemas.microsoft.com/office/powerpoint/2010/main" val="3231157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0576" y="1399909"/>
            <a:ext cx="11537435" cy="1323439"/>
          </a:xfrm>
          <a:prstGeom prst="rect">
            <a:avLst/>
          </a:prstGeom>
          <a:noFill/>
        </p:spPr>
        <p:txBody>
          <a:bodyPr wrap="square" lIns="91440" tIns="45720" rIns="91440" bIns="45720">
            <a:spAutoFit/>
          </a:bodyPr>
          <a:lstStyle/>
          <a:p>
            <a:pPr marL="457200" indent="-457200" algn="just">
              <a:buFont typeface="Wingdings" panose="05000000000000000000" pitchFamily="2" charset="2"/>
              <a:buChar char="Ø"/>
            </a:pPr>
            <a:r>
              <a:rPr lang="en-US" sz="24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botnet is a collection of infected machine which are coordinate through command and control by a central server.</a:t>
            </a:r>
          </a:p>
          <a:p>
            <a:pPr algn="ctr"/>
            <a:endParaRPr lang="en-US" sz="3200" b="0" cap="none" spc="0" dirty="0">
              <a:ln w="0"/>
              <a:solidFill>
                <a:schemeClr val="bg1"/>
              </a:solidFill>
              <a:effectLst>
                <a:outerShdw blurRad="38100" dist="19050" dir="2700000" algn="tl" rotWithShape="0">
                  <a:schemeClr val="dk1">
                    <a:alpha val="40000"/>
                  </a:schemeClr>
                </a:outerShdw>
              </a:effectLst>
            </a:endParaRPr>
          </a:p>
        </p:txBody>
      </p:sp>
      <p:sp>
        <p:nvSpPr>
          <p:cNvPr id="5" name="Rectangle 4"/>
          <p:cNvSpPr/>
          <p:nvPr/>
        </p:nvSpPr>
        <p:spPr>
          <a:xfrm>
            <a:off x="310576" y="2552234"/>
            <a:ext cx="8719124" cy="830997"/>
          </a:xfrm>
          <a:prstGeom prst="rect">
            <a:avLst/>
          </a:prstGeom>
          <a:noFill/>
        </p:spPr>
        <p:txBody>
          <a:bodyPr wrap="square" lIns="91440" tIns="45720" rIns="91440" bIns="45720">
            <a:spAutoFit/>
          </a:bodyPr>
          <a:lstStyle/>
          <a:p>
            <a:pPr marL="457200" indent="-457200" algn="just">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A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bot</a:t>
            </a:r>
            <a:r>
              <a:rPr lang="en-US" sz="2400" dirty="0" smtClean="0">
                <a:solidFill>
                  <a:schemeClr val="bg1"/>
                </a:solidFill>
                <a:latin typeface="Arial" panose="020B0604020202020204" pitchFamily="34" charset="0"/>
                <a:cs typeface="Arial" panose="020B0604020202020204" pitchFamily="34" charset="0"/>
              </a:rPr>
              <a:t>  </a:t>
            </a:r>
            <a:r>
              <a:rPr lang="en-US" sz="2400" dirty="0">
                <a:solidFill>
                  <a:schemeClr val="bg1"/>
                </a:solidFill>
                <a:latin typeface="Arial" panose="020B0604020202020204" pitchFamily="34" charset="0"/>
                <a:cs typeface="Arial" panose="020B0604020202020204" pitchFamily="34" charset="0"/>
              </a:rPr>
              <a:t>also called a zombie or drone </a:t>
            </a:r>
            <a:r>
              <a:rPr lang="en-US" sz="2400" dirty="0" smtClean="0">
                <a:solidFill>
                  <a:schemeClr val="bg1"/>
                </a:solidFill>
                <a:latin typeface="Arial" panose="020B0604020202020204" pitchFamily="34" charset="0"/>
                <a:cs typeface="Arial" panose="020B0604020202020204" pitchFamily="34" charset="0"/>
              </a:rPr>
              <a:t>is </a:t>
            </a:r>
            <a:r>
              <a:rPr lang="en-US" sz="2400" dirty="0">
                <a:solidFill>
                  <a:schemeClr val="bg1"/>
                </a:solidFill>
                <a:latin typeface="Arial" panose="020B0604020202020204" pitchFamily="34" charset="0"/>
                <a:cs typeface="Arial" panose="020B0604020202020204" pitchFamily="34" charset="0"/>
              </a:rPr>
              <a:t>a device infected by malicious code, which then becomes part </a:t>
            </a:r>
            <a:r>
              <a:rPr lang="en-US" sz="2400" dirty="0" smtClean="0">
                <a:solidFill>
                  <a:schemeClr val="bg1"/>
                </a:solidFill>
                <a:latin typeface="Arial" panose="020B0604020202020204" pitchFamily="34" charset="0"/>
                <a:cs typeface="Arial" panose="020B0604020202020204" pitchFamily="34" charset="0"/>
              </a:rPr>
              <a:t>of a network.</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Rectangle 5"/>
          <p:cNvSpPr/>
          <p:nvPr/>
        </p:nvSpPr>
        <p:spPr>
          <a:xfrm>
            <a:off x="-142874" y="4015256"/>
            <a:ext cx="9172574" cy="830997"/>
          </a:xfrm>
          <a:prstGeom prst="rect">
            <a:avLst/>
          </a:prstGeom>
          <a:noFill/>
        </p:spPr>
        <p:txBody>
          <a:bodyPr wrap="square" lIns="91440" tIns="45720" rIns="91440" bIns="45720">
            <a:spAutoFit/>
          </a:bodyPr>
          <a:lstStyle/>
          <a:p>
            <a:pPr marL="914400" lvl="1" indent="-457200" algn="just">
              <a:buFont typeface="Wingdings" panose="05000000000000000000" pitchFamily="2" charset="2"/>
              <a:buChar char="Ø"/>
            </a:pP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bot is typically planted on hundreds or thousands of computers belonging </a:t>
            </a: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to </a:t>
            </a: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unsuspecting third </a:t>
            </a:r>
            <a:r>
              <a:rPr lang="en-US" sz="24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parties.</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angle 7"/>
          <p:cNvSpPr/>
          <p:nvPr/>
        </p:nvSpPr>
        <p:spPr>
          <a:xfrm>
            <a:off x="1139900" y="5402243"/>
            <a:ext cx="9486900" cy="954107"/>
          </a:xfrm>
          <a:prstGeom prst="rect">
            <a:avLst/>
          </a:prstGeom>
          <a:solidFill>
            <a:schemeClr val="accent1">
              <a:lumMod val="75000"/>
            </a:schemeClr>
          </a:solidFill>
        </p:spPr>
        <p:txBody>
          <a:bodyPr wrap="square">
            <a:spAutoFit/>
          </a:bodyPr>
          <a:lstStyle/>
          <a:p>
            <a:pPr algn="ctr"/>
            <a:r>
              <a:rPr lang="en-US" sz="2800" b="1" dirty="0">
                <a:solidFill>
                  <a:schemeClr val="bg1"/>
                </a:solidFill>
              </a:rPr>
              <a:t>One infected device is a bot (robot). A collection of these bots forms a botnet (robot network).</a:t>
            </a:r>
            <a:endParaRPr lang="en-US" sz="2800" dirty="0">
              <a:ln w="0"/>
              <a:solidFill>
                <a:schemeClr val="bg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00136" y="2552234"/>
            <a:ext cx="2047875" cy="2228850"/>
          </a:xfrm>
          <a:prstGeom prst="rect">
            <a:avLst/>
          </a:prstGeom>
        </p:spPr>
      </p:pic>
      <p:sp>
        <p:nvSpPr>
          <p:cNvPr id="10" name="Rectangle 9"/>
          <p:cNvSpPr/>
          <p:nvPr/>
        </p:nvSpPr>
        <p:spPr>
          <a:xfrm>
            <a:off x="1729361" y="0"/>
            <a:ext cx="8699863" cy="1323439"/>
          </a:xfrm>
          <a:prstGeom prst="rect">
            <a:avLst/>
          </a:prstGeom>
        </p:spPr>
        <p:txBody>
          <a:bodyPr wrap="square">
            <a:spAutoFit/>
          </a:bodyPr>
          <a:lstStyle/>
          <a:p>
            <a:r>
              <a:rPr lang="en-US" sz="4000" spc="507" dirty="0" err="1" smtClean="0">
                <a:solidFill>
                  <a:srgbClr val="A5D4FF"/>
                </a:solidFill>
                <a:latin typeface="Algerian" panose="04020705040A02060702" pitchFamily="82" charset="0"/>
              </a:rPr>
              <a:t>PayLoad</a:t>
            </a:r>
            <a:r>
              <a:rPr lang="en-US" sz="4000" spc="507" dirty="0" smtClean="0">
                <a:solidFill>
                  <a:srgbClr val="A5D4FF"/>
                </a:solidFill>
                <a:latin typeface="Algerian" panose="04020705040A02060702" pitchFamily="82" charset="0"/>
              </a:rPr>
              <a:t> : BOTNET </a:t>
            </a:r>
            <a:r>
              <a:rPr lang="en-US" sz="3200" spc="507" dirty="0" smtClean="0">
                <a:solidFill>
                  <a:srgbClr val="A5D4FF"/>
                </a:solidFill>
                <a:latin typeface="Algerian" panose="04020705040A02060702" pitchFamily="82" charset="0"/>
              </a:rPr>
              <a:t>Or Zombie </a:t>
            </a:r>
            <a:r>
              <a:rPr lang="en-US" sz="4000" spc="507" dirty="0" smtClean="0">
                <a:solidFill>
                  <a:srgbClr val="A5D4FF"/>
                </a:solidFill>
                <a:latin typeface="Algerian" panose="04020705040A02060702" pitchFamily="82" charset="0"/>
              </a:rPr>
              <a:t>Army</a:t>
            </a:r>
            <a:endParaRPr lang="en-US" sz="2000" dirty="0">
              <a:latin typeface="Algerian" panose="04020705040A02060702" pitchFamily="82" charset="0"/>
            </a:endParaRPr>
          </a:p>
        </p:txBody>
      </p:sp>
      <p:sp>
        <p:nvSpPr>
          <p:cNvPr id="11" name="Minus 10"/>
          <p:cNvSpPr/>
          <p:nvPr/>
        </p:nvSpPr>
        <p:spPr>
          <a:xfrm>
            <a:off x="3574474" y="667239"/>
            <a:ext cx="9933708" cy="56286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p:cNvSpPr>
            <a:spLocks noGrp="1"/>
          </p:cNvSpPr>
          <p:nvPr>
            <p:ph type="dt" sz="half" idx="10"/>
          </p:nvPr>
        </p:nvSpPr>
        <p:spPr/>
        <p:txBody>
          <a:bodyPr/>
          <a:lstStyle/>
          <a:p>
            <a:fld id="{4DBBEA8A-D08B-4E87-A367-1018C210C1AE}" type="datetime1">
              <a:rPr lang="en-US" smtClean="0"/>
              <a:t>4/27/2021</a:t>
            </a:fld>
            <a:endParaRPr lang="en-US" dirty="0"/>
          </a:p>
        </p:txBody>
      </p:sp>
      <p:sp>
        <p:nvSpPr>
          <p:cNvPr id="15" name="Slide Number Placeholder 14"/>
          <p:cNvSpPr>
            <a:spLocks noGrp="1"/>
          </p:cNvSpPr>
          <p:nvPr>
            <p:ph type="sldNum" sz="quarter" idx="12"/>
          </p:nvPr>
        </p:nvSpPr>
        <p:spPr/>
        <p:txBody>
          <a:bodyPr/>
          <a:lstStyle/>
          <a:p>
            <a:fld id="{9530C398-067E-418C-82ED-70AD89047961}" type="slidenum">
              <a:rPr lang="en-US" smtClean="0"/>
              <a:pPr/>
              <a:t>32</a:t>
            </a:fld>
            <a:endParaRPr lang="en-US" dirty="0"/>
          </a:p>
        </p:txBody>
      </p:sp>
    </p:spTree>
    <p:extLst>
      <p:ext uri="{BB962C8B-B14F-4D97-AF65-F5344CB8AC3E}">
        <p14:creationId xmlns:p14="http://schemas.microsoft.com/office/powerpoint/2010/main" val="2602303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2491" y="1015186"/>
            <a:ext cx="8328795" cy="5354227"/>
          </a:xfrm>
          <a:prstGeom prst="rect">
            <a:avLst/>
          </a:prstGeom>
        </p:spPr>
      </p:pic>
      <p:sp>
        <p:nvSpPr>
          <p:cNvPr id="7" name="Minus 6"/>
          <p:cNvSpPr/>
          <p:nvPr/>
        </p:nvSpPr>
        <p:spPr>
          <a:xfrm>
            <a:off x="-701708" y="707886"/>
            <a:ext cx="5261039" cy="311841"/>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p:cNvSpPr>
            <a:spLocks noGrp="1"/>
          </p:cNvSpPr>
          <p:nvPr>
            <p:ph type="dt" sz="half" idx="10"/>
          </p:nvPr>
        </p:nvSpPr>
        <p:spPr/>
        <p:txBody>
          <a:bodyPr/>
          <a:lstStyle/>
          <a:p>
            <a:fld id="{B9909529-C8B1-447D-9F15-6616D924C35C}" type="datetime1">
              <a:rPr lang="en-US" smtClean="0"/>
              <a:t>4/27/2021</a:t>
            </a:fld>
            <a:endParaRPr lang="en-US"/>
          </a:p>
        </p:txBody>
      </p:sp>
      <p:sp>
        <p:nvSpPr>
          <p:cNvPr id="11" name="Slide Number Placeholder 10"/>
          <p:cNvSpPr>
            <a:spLocks noGrp="1"/>
          </p:cNvSpPr>
          <p:nvPr>
            <p:ph type="sldNum" sz="quarter" idx="12"/>
          </p:nvPr>
        </p:nvSpPr>
        <p:spPr/>
        <p:txBody>
          <a:bodyPr/>
          <a:lstStyle/>
          <a:p>
            <a:fld id="{9530C398-067E-418C-82ED-70AD89047961}" type="slidenum">
              <a:rPr lang="en-US" smtClean="0"/>
              <a:pPr/>
              <a:t>33</a:t>
            </a:fld>
            <a:endParaRPr lang="en-US" dirty="0"/>
          </a:p>
        </p:txBody>
      </p:sp>
    </p:spTree>
    <p:extLst>
      <p:ext uri="{BB962C8B-B14F-4D97-AF65-F5344CB8AC3E}">
        <p14:creationId xmlns:p14="http://schemas.microsoft.com/office/powerpoint/2010/main" val="18513623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314575" y="1100138"/>
            <a:ext cx="7643812" cy="7043737"/>
          </a:xfrm>
          <a:custGeom>
            <a:avLst/>
            <a:gdLst>
              <a:gd name="connsiteX0" fmla="*/ 2458234 w 6757988"/>
              <a:gd name="connsiteY0" fmla="*/ 6657975 h 6786562"/>
              <a:gd name="connsiteX1" fmla="*/ 4299755 w 6757988"/>
              <a:gd name="connsiteY1" fmla="*/ 6657975 h 6786562"/>
              <a:gd name="connsiteX2" fmla="*/ 4223458 w 6757988"/>
              <a:gd name="connsiteY2" fmla="*/ 6679733 h 6786562"/>
              <a:gd name="connsiteX3" fmla="*/ 3378994 w 6757988"/>
              <a:gd name="connsiteY3" fmla="*/ 6786562 h 6786562"/>
              <a:gd name="connsiteX4" fmla="*/ 2534531 w 6757988"/>
              <a:gd name="connsiteY4" fmla="*/ 6679733 h 6786562"/>
              <a:gd name="connsiteX5" fmla="*/ 3378994 w 6757988"/>
              <a:gd name="connsiteY5" fmla="*/ 0 h 6786562"/>
              <a:gd name="connsiteX6" fmla="*/ 6757988 w 6757988"/>
              <a:gd name="connsiteY6" fmla="*/ 3393281 h 6786562"/>
              <a:gd name="connsiteX7" fmla="*/ 6180909 w 6757988"/>
              <a:gd name="connsiteY7" fmla="*/ 5290497 h 6786562"/>
              <a:gd name="connsiteX8" fmla="*/ 6024393 w 6757988"/>
              <a:gd name="connsiteY8" fmla="*/ 5500687 h 6786562"/>
              <a:gd name="connsiteX9" fmla="*/ 5559636 w 6757988"/>
              <a:gd name="connsiteY9" fmla="*/ 5500687 h 6786562"/>
              <a:gd name="connsiteX10" fmla="*/ 5715480 w 6757988"/>
              <a:gd name="connsiteY10" fmla="*/ 5328406 h 6786562"/>
              <a:gd name="connsiteX11" fmla="*/ 6406909 w 6757988"/>
              <a:gd name="connsiteY11" fmla="*/ 3393281 h 6786562"/>
              <a:gd name="connsiteX12" fmla="*/ 3378993 w 6757988"/>
              <a:gd name="connsiteY12" fmla="*/ 351077 h 6786562"/>
              <a:gd name="connsiteX13" fmla="*/ 351077 w 6757988"/>
              <a:gd name="connsiteY13" fmla="*/ 3393281 h 6786562"/>
              <a:gd name="connsiteX14" fmla="*/ 1042506 w 6757988"/>
              <a:gd name="connsiteY14" fmla="*/ 5328406 h 6786562"/>
              <a:gd name="connsiteX15" fmla="*/ 1198351 w 6757988"/>
              <a:gd name="connsiteY15" fmla="*/ 5500687 h 6786562"/>
              <a:gd name="connsiteX16" fmla="*/ 733595 w 6757988"/>
              <a:gd name="connsiteY16" fmla="*/ 5500687 h 6786562"/>
              <a:gd name="connsiteX17" fmla="*/ 577079 w 6757988"/>
              <a:gd name="connsiteY17" fmla="*/ 5290497 h 6786562"/>
              <a:gd name="connsiteX18" fmla="*/ 0 w 6757988"/>
              <a:gd name="connsiteY18" fmla="*/ 3393281 h 6786562"/>
              <a:gd name="connsiteX19" fmla="*/ 3378994 w 6757988"/>
              <a:gd name="connsiteY19" fmla="*/ 0 h 678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7988" h="6786562">
                <a:moveTo>
                  <a:pt x="2458234" y="6657975"/>
                </a:moveTo>
                <a:lnTo>
                  <a:pt x="4299755" y="6657975"/>
                </a:lnTo>
                <a:lnTo>
                  <a:pt x="4223458" y="6679733"/>
                </a:lnTo>
                <a:cubicBezTo>
                  <a:pt x="3953545" y="6749472"/>
                  <a:pt x="3670583" y="6786562"/>
                  <a:pt x="3378994" y="6786562"/>
                </a:cubicBezTo>
                <a:cubicBezTo>
                  <a:pt x="3087406" y="6786562"/>
                  <a:pt x="2804444" y="6749472"/>
                  <a:pt x="2534531" y="6679733"/>
                </a:cubicBezTo>
                <a:close/>
                <a:moveTo>
                  <a:pt x="3378994" y="0"/>
                </a:moveTo>
                <a:cubicBezTo>
                  <a:pt x="5245161" y="0"/>
                  <a:pt x="6757988" y="1519224"/>
                  <a:pt x="6757988" y="3393281"/>
                </a:cubicBezTo>
                <a:cubicBezTo>
                  <a:pt x="6757988" y="4096053"/>
                  <a:pt x="6545247" y="4748926"/>
                  <a:pt x="6180909" y="5290497"/>
                </a:cubicBezTo>
                <a:lnTo>
                  <a:pt x="6024393" y="5500687"/>
                </a:lnTo>
                <a:lnTo>
                  <a:pt x="5559636" y="5500687"/>
                </a:lnTo>
                <a:lnTo>
                  <a:pt x="5715480" y="5328406"/>
                </a:lnTo>
                <a:cubicBezTo>
                  <a:pt x="6147430" y="4802533"/>
                  <a:pt x="6406909" y="4128353"/>
                  <a:pt x="6406909" y="3393281"/>
                </a:cubicBezTo>
                <a:cubicBezTo>
                  <a:pt x="6406909" y="1713118"/>
                  <a:pt x="5051265" y="351077"/>
                  <a:pt x="3378993" y="351077"/>
                </a:cubicBezTo>
                <a:cubicBezTo>
                  <a:pt x="1706721" y="351077"/>
                  <a:pt x="351077" y="1713118"/>
                  <a:pt x="351077" y="3393281"/>
                </a:cubicBezTo>
                <a:cubicBezTo>
                  <a:pt x="351077" y="4128353"/>
                  <a:pt x="610556" y="4802533"/>
                  <a:pt x="1042506" y="5328406"/>
                </a:cubicBezTo>
                <a:lnTo>
                  <a:pt x="1198351" y="5500687"/>
                </a:lnTo>
                <a:lnTo>
                  <a:pt x="733595" y="5500687"/>
                </a:lnTo>
                <a:lnTo>
                  <a:pt x="577079" y="5290497"/>
                </a:lnTo>
                <a:cubicBezTo>
                  <a:pt x="212742" y="4748926"/>
                  <a:pt x="0" y="4096053"/>
                  <a:pt x="0" y="3393281"/>
                </a:cubicBezTo>
                <a:cubicBezTo>
                  <a:pt x="0" y="1519224"/>
                  <a:pt x="1512827" y="0"/>
                  <a:pt x="3378994"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1757862" y="4943476"/>
            <a:ext cx="1454002" cy="1335266"/>
          </a:xfrm>
          <a:prstGeom prst="ellipse">
            <a:avLst/>
          </a:prstGeom>
          <a:blipFill dpi="0" rotWithShape="1">
            <a:blip r:embed="rId2"/>
            <a:srcRect/>
            <a:stretch>
              <a:fillRect/>
            </a:stretch>
          </a:blipFill>
          <a:ln w="1047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41693" y="2528813"/>
            <a:ext cx="1519758" cy="1376796"/>
          </a:xfrm>
          <a:prstGeom prst="ellipse">
            <a:avLst/>
          </a:prstGeom>
          <a:blipFill dpi="0" rotWithShape="1">
            <a:blip r:embed="rId3"/>
            <a:srcRect/>
            <a:stretch>
              <a:fillRect/>
            </a:stretch>
          </a:blipFill>
          <a:ln w="1047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897024" y="773521"/>
            <a:ext cx="1411888" cy="1316872"/>
          </a:xfrm>
          <a:prstGeom prst="ellipse">
            <a:avLst/>
          </a:prstGeom>
          <a:blipFill dpi="0" rotWithShape="1">
            <a:blip r:embed="rId4"/>
            <a:srcRect/>
            <a:stretch>
              <a:fillRect/>
            </a:stretch>
          </a:blipFill>
          <a:ln w="104775">
            <a:solidFill>
              <a:srgbClr val="9642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43438" y="762279"/>
            <a:ext cx="1406945" cy="1418920"/>
          </a:xfrm>
          <a:prstGeom prst="ellipse">
            <a:avLst/>
          </a:prstGeom>
          <a:blipFill dpi="0" rotWithShape="1">
            <a:blip r:embed="rId5"/>
            <a:srcRect/>
            <a:stretch>
              <a:fillRect/>
            </a:stretch>
          </a:blipFill>
          <a:ln w="104775">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38066" y="2775067"/>
            <a:ext cx="3417991" cy="4025735"/>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354553" y="5121120"/>
            <a:ext cx="445956" cy="584775"/>
          </a:xfrm>
          <a:prstGeom prst="rect">
            <a:avLst/>
          </a:prstGeom>
          <a:noFill/>
        </p:spPr>
        <p:txBody>
          <a:bodyPr wrap="none" lIns="91440" tIns="45720" rIns="91440" bIns="45720">
            <a:spAutoFit/>
          </a:bodyPr>
          <a:lstStyle/>
          <a:p>
            <a:pPr algn="ctr"/>
            <a:r>
              <a:rPr lang="en-US" sz="3200" b="0" cap="none" spc="0" dirty="0" smtClean="0">
                <a:ln w="0"/>
                <a:solidFill>
                  <a:srgbClr val="CC9900"/>
                </a:solidFill>
                <a:effectLst>
                  <a:outerShdw blurRad="38100" dist="19050" dir="2700000" algn="tl" rotWithShape="0">
                    <a:schemeClr val="dk1">
                      <a:alpha val="40000"/>
                    </a:schemeClr>
                  </a:outerShdw>
                </a:effectLst>
                <a:latin typeface="Agency FB" panose="020B0503020202020204" pitchFamily="34" charset="0"/>
              </a:rPr>
              <a:t>01</a:t>
            </a:r>
            <a:endParaRPr lang="en-US" sz="2800" b="0" cap="none" spc="0" dirty="0">
              <a:ln w="0"/>
              <a:solidFill>
                <a:srgbClr val="CC9900"/>
              </a:solidFill>
              <a:effectLst>
                <a:outerShdw blurRad="38100" dist="19050" dir="2700000" algn="tl" rotWithShape="0">
                  <a:schemeClr val="dk1">
                    <a:alpha val="40000"/>
                  </a:schemeClr>
                </a:outerShdw>
              </a:effectLst>
              <a:latin typeface="Agency FB" panose="020B0503020202020204" pitchFamily="34" charset="0"/>
            </a:endParaRPr>
          </a:p>
        </p:txBody>
      </p:sp>
      <p:sp>
        <p:nvSpPr>
          <p:cNvPr id="22" name="Rectangle 21"/>
          <p:cNvSpPr/>
          <p:nvPr/>
        </p:nvSpPr>
        <p:spPr>
          <a:xfrm>
            <a:off x="333380" y="5284638"/>
            <a:ext cx="1343638" cy="400110"/>
          </a:xfrm>
          <a:prstGeom prst="rect">
            <a:avLst/>
          </a:prstGeom>
        </p:spPr>
        <p:txBody>
          <a:bodyPr wrap="none">
            <a:spAutoFit/>
          </a:bodyPr>
          <a:lstStyle/>
          <a:p>
            <a:pPr algn="ctr"/>
            <a:r>
              <a:rPr lang="en-US" sz="2000" b="1" dirty="0" err="1">
                <a:ln w="0"/>
                <a:solidFill>
                  <a:schemeClr val="bg1"/>
                </a:solidFill>
                <a:effectLst>
                  <a:outerShdw blurRad="38100" dist="19050" dir="2700000" algn="tl" rotWithShape="0">
                    <a:schemeClr val="dk1">
                      <a:alpha val="40000"/>
                    </a:schemeClr>
                  </a:outerShdw>
                </a:effectLst>
                <a:latin typeface="Agency FB" panose="020B0503020202020204" pitchFamily="34" charset="0"/>
              </a:rPr>
              <a:t>DDoS</a:t>
            </a:r>
            <a:r>
              <a:rPr lang="en-US" sz="2000" b="1"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 attacks</a:t>
            </a:r>
          </a:p>
        </p:txBody>
      </p:sp>
      <p:sp>
        <p:nvSpPr>
          <p:cNvPr id="25" name="Rectangle 24"/>
          <p:cNvSpPr/>
          <p:nvPr/>
        </p:nvSpPr>
        <p:spPr>
          <a:xfrm>
            <a:off x="6801415" y="1944038"/>
            <a:ext cx="519694" cy="584775"/>
          </a:xfrm>
          <a:prstGeom prst="rect">
            <a:avLst/>
          </a:prstGeom>
          <a:noFill/>
        </p:spPr>
        <p:txBody>
          <a:bodyPr wrap="none" lIns="91440" tIns="45720" rIns="91440" bIns="45720">
            <a:spAutoFit/>
          </a:bodyPr>
          <a:lstStyle/>
          <a:p>
            <a:pPr algn="ctr"/>
            <a:r>
              <a:rPr lang="en-US" sz="3200" b="0" cap="none" spc="0" dirty="0" smtClean="0">
                <a:ln w="0"/>
                <a:solidFill>
                  <a:srgbClr val="003399"/>
                </a:solidFill>
                <a:effectLst>
                  <a:outerShdw blurRad="38100" dist="19050" dir="2700000" algn="tl" rotWithShape="0">
                    <a:schemeClr val="dk1">
                      <a:alpha val="40000"/>
                    </a:schemeClr>
                  </a:outerShdw>
                </a:effectLst>
                <a:latin typeface="Agency FB" panose="020B0503020202020204" pitchFamily="34" charset="0"/>
              </a:rPr>
              <a:t>04</a:t>
            </a:r>
            <a:endParaRPr lang="en-US" sz="3200" b="0" cap="none" spc="0" dirty="0">
              <a:ln w="0"/>
              <a:solidFill>
                <a:srgbClr val="003399"/>
              </a:solidFill>
              <a:effectLst>
                <a:outerShdw blurRad="38100" dist="19050" dir="2700000" algn="tl" rotWithShape="0">
                  <a:schemeClr val="dk1">
                    <a:alpha val="40000"/>
                  </a:schemeClr>
                </a:outerShdw>
              </a:effectLst>
              <a:latin typeface="Agency FB" panose="020B0503020202020204" pitchFamily="34" charset="0"/>
            </a:endParaRPr>
          </a:p>
        </p:txBody>
      </p:sp>
      <p:sp>
        <p:nvSpPr>
          <p:cNvPr id="26" name="Rectangle 25"/>
          <p:cNvSpPr/>
          <p:nvPr/>
        </p:nvSpPr>
        <p:spPr>
          <a:xfrm>
            <a:off x="8405088" y="900083"/>
            <a:ext cx="1165704" cy="400110"/>
          </a:xfrm>
          <a:prstGeom prst="rect">
            <a:avLst/>
          </a:prstGeom>
        </p:spPr>
        <p:txBody>
          <a:bodyPr wrap="none">
            <a:spAutoFit/>
          </a:bodyPr>
          <a:lstStyle/>
          <a:p>
            <a:r>
              <a:rPr lang="en-US" b="1" dirty="0">
                <a:ln w="0"/>
                <a:effectLst>
                  <a:outerShdw blurRad="38100" dist="19050" dir="2700000" algn="tl" rotWithShape="0">
                    <a:schemeClr val="dk1">
                      <a:alpha val="40000"/>
                    </a:schemeClr>
                  </a:outerShdw>
                </a:effectLst>
                <a:latin typeface="Agency FB" panose="020B0503020202020204" pitchFamily="34" charset="0"/>
              </a:rPr>
              <a:t> </a:t>
            </a:r>
            <a:r>
              <a:rPr lang="en-US" sz="2000" b="1" dirty="0">
                <a:ln w="0"/>
                <a:effectLst>
                  <a:outerShdw blurRad="38100" dist="19050" dir="2700000" algn="tl" rotWithShape="0">
                    <a:schemeClr val="dk1">
                      <a:alpha val="40000"/>
                    </a:schemeClr>
                  </a:outerShdw>
                </a:effectLst>
                <a:latin typeface="Agency FB" panose="020B0503020202020204" pitchFamily="34" charset="0"/>
              </a:rPr>
              <a:t>Keylogging</a:t>
            </a:r>
            <a:endParaRPr lang="en-US" b="1" dirty="0">
              <a:ln w="0"/>
              <a:effectLst>
                <a:outerShdw blurRad="38100" dist="19050" dir="2700000" algn="tl" rotWithShape="0">
                  <a:schemeClr val="dk1">
                    <a:alpha val="40000"/>
                  </a:schemeClr>
                </a:outerShdw>
              </a:effectLst>
              <a:latin typeface="Agency FB" panose="020B0503020202020204" pitchFamily="34" charset="0"/>
            </a:endParaRPr>
          </a:p>
        </p:txBody>
      </p:sp>
      <p:sp>
        <p:nvSpPr>
          <p:cNvPr id="28" name="Rectangle 27"/>
          <p:cNvSpPr/>
          <p:nvPr/>
        </p:nvSpPr>
        <p:spPr>
          <a:xfrm>
            <a:off x="3514925" y="2967020"/>
            <a:ext cx="522900" cy="584775"/>
          </a:xfrm>
          <a:prstGeom prst="rect">
            <a:avLst/>
          </a:prstGeom>
          <a:noFill/>
        </p:spPr>
        <p:txBody>
          <a:bodyPr wrap="none" lIns="91440" tIns="45720" rIns="91440" bIns="45720">
            <a:spAutoFit/>
          </a:bodyPr>
          <a:lstStyle/>
          <a:p>
            <a:pPr algn="ctr"/>
            <a:r>
              <a:rPr lang="en-US" sz="3200" b="0" cap="none" spc="0" dirty="0" smtClean="0">
                <a:ln w="0"/>
                <a:solidFill>
                  <a:srgbClr val="CC3300"/>
                </a:solidFill>
                <a:effectLst>
                  <a:outerShdw blurRad="38100" dist="19050" dir="2700000" algn="tl" rotWithShape="0">
                    <a:schemeClr val="dk1">
                      <a:alpha val="40000"/>
                    </a:schemeClr>
                  </a:outerShdw>
                </a:effectLst>
                <a:latin typeface="Agency FB" panose="020B0503020202020204" pitchFamily="34" charset="0"/>
              </a:rPr>
              <a:t>02</a:t>
            </a:r>
            <a:endParaRPr lang="en-US" sz="3200" b="0" cap="none" spc="0" dirty="0">
              <a:ln w="0"/>
              <a:solidFill>
                <a:srgbClr val="CC3300"/>
              </a:solidFill>
              <a:effectLst>
                <a:outerShdw blurRad="38100" dist="19050" dir="2700000" algn="tl" rotWithShape="0">
                  <a:schemeClr val="dk1">
                    <a:alpha val="40000"/>
                  </a:schemeClr>
                </a:outerShdw>
              </a:effectLst>
              <a:latin typeface="Agency FB" panose="020B0503020202020204" pitchFamily="34" charset="0"/>
            </a:endParaRPr>
          </a:p>
        </p:txBody>
      </p:sp>
      <p:sp>
        <p:nvSpPr>
          <p:cNvPr id="29" name="Rectangle 28"/>
          <p:cNvSpPr/>
          <p:nvPr/>
        </p:nvSpPr>
        <p:spPr>
          <a:xfrm>
            <a:off x="700089" y="2957536"/>
            <a:ext cx="1156474" cy="400110"/>
          </a:xfrm>
          <a:prstGeom prst="rect">
            <a:avLst/>
          </a:prstGeom>
        </p:spPr>
        <p:txBody>
          <a:bodyPr wrap="square">
            <a:spAutoFit/>
          </a:bodyPr>
          <a:lstStyle/>
          <a:p>
            <a:r>
              <a:rPr lang="en-US" sz="2000" b="1" dirty="0" err="1" smtClean="0">
                <a:ln w="0"/>
                <a:solidFill>
                  <a:schemeClr val="bg1"/>
                </a:solidFill>
                <a:effectLst>
                  <a:outerShdw blurRad="38100" dist="19050" dir="2700000" algn="tl" rotWithShape="0">
                    <a:schemeClr val="dk1">
                      <a:alpha val="40000"/>
                    </a:schemeClr>
                  </a:outerShdw>
                </a:effectLst>
                <a:latin typeface="Agency FB" panose="020B0503020202020204" pitchFamily="34" charset="0"/>
              </a:rPr>
              <a:t>Sppaming</a:t>
            </a:r>
            <a:endParaRPr lang="en-US" b="1" dirty="0">
              <a:ln w="0"/>
              <a:solidFill>
                <a:schemeClr val="bg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31" name="Rectangle 30"/>
          <p:cNvSpPr/>
          <p:nvPr/>
        </p:nvSpPr>
        <p:spPr>
          <a:xfrm>
            <a:off x="4571236" y="1993533"/>
            <a:ext cx="1043018" cy="584775"/>
          </a:xfrm>
          <a:prstGeom prst="rect">
            <a:avLst/>
          </a:prstGeom>
          <a:noFill/>
        </p:spPr>
        <p:txBody>
          <a:bodyPr wrap="square" lIns="91440" tIns="45720" rIns="91440" bIns="45720">
            <a:spAutoFit/>
          </a:bodyPr>
          <a:lstStyle/>
          <a:p>
            <a:pPr algn="ctr"/>
            <a:r>
              <a:rPr lang="en-US" sz="3200" b="0" cap="none" spc="0" dirty="0" smtClean="0">
                <a:ln w="0"/>
                <a:solidFill>
                  <a:srgbClr val="9642DC"/>
                </a:solidFill>
                <a:effectLst>
                  <a:outerShdw blurRad="38100" dist="19050" dir="2700000" algn="tl" rotWithShape="0">
                    <a:schemeClr val="dk1">
                      <a:alpha val="40000"/>
                    </a:schemeClr>
                  </a:outerShdw>
                </a:effectLst>
                <a:latin typeface="Agency FB" panose="020B0503020202020204" pitchFamily="34" charset="0"/>
              </a:rPr>
              <a:t>03</a:t>
            </a:r>
            <a:endParaRPr lang="en-US" sz="2800" b="0" cap="none" spc="0" dirty="0">
              <a:ln w="0"/>
              <a:solidFill>
                <a:srgbClr val="9642DC"/>
              </a:solidFill>
              <a:effectLst>
                <a:outerShdw blurRad="38100" dist="19050" dir="2700000" algn="tl" rotWithShape="0">
                  <a:schemeClr val="dk1">
                    <a:alpha val="40000"/>
                  </a:schemeClr>
                </a:outerShdw>
              </a:effectLst>
              <a:latin typeface="Agency FB" panose="020B0503020202020204" pitchFamily="34" charset="0"/>
            </a:endParaRPr>
          </a:p>
        </p:txBody>
      </p:sp>
      <p:sp>
        <p:nvSpPr>
          <p:cNvPr id="32" name="Rectangle 31"/>
          <p:cNvSpPr/>
          <p:nvPr/>
        </p:nvSpPr>
        <p:spPr>
          <a:xfrm>
            <a:off x="2353831" y="962346"/>
            <a:ext cx="1503938" cy="400110"/>
          </a:xfrm>
          <a:prstGeom prst="rect">
            <a:avLst/>
          </a:prstGeom>
        </p:spPr>
        <p:txBody>
          <a:bodyPr wrap="none">
            <a:spAutoFit/>
          </a:bodyPr>
          <a:lstStyle/>
          <a:p>
            <a:r>
              <a:rPr lang="en-US" sz="2000" b="1" dirty="0">
                <a:ln w="0"/>
                <a:effectLst>
                  <a:outerShdw blurRad="38100" dist="19050" dir="2700000" algn="tl" rotWithShape="0">
                    <a:schemeClr val="dk1">
                      <a:alpha val="40000"/>
                    </a:schemeClr>
                  </a:outerShdw>
                </a:effectLst>
                <a:latin typeface="Agency FB" panose="020B0503020202020204" pitchFamily="34" charset="0"/>
              </a:rPr>
              <a:t> </a:t>
            </a:r>
            <a:r>
              <a:rPr lang="en-US" sz="2000" b="1"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Sniffing traffic</a:t>
            </a:r>
          </a:p>
        </p:txBody>
      </p:sp>
      <p:sp>
        <p:nvSpPr>
          <p:cNvPr id="33" name="Oval 32"/>
          <p:cNvSpPr/>
          <p:nvPr/>
        </p:nvSpPr>
        <p:spPr>
          <a:xfrm>
            <a:off x="8667212" y="2359152"/>
            <a:ext cx="1429779" cy="1383125"/>
          </a:xfrm>
          <a:prstGeom prst="ellipse">
            <a:avLst/>
          </a:prstGeom>
          <a:blipFill dpi="0" rotWithShape="1">
            <a:blip r:embed="rId7"/>
            <a:srcRect/>
            <a:stretch>
              <a:fillRect/>
            </a:stretch>
          </a:blipFill>
          <a:ln w="1047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894362" y="4801236"/>
            <a:ext cx="1436907" cy="1477506"/>
          </a:xfrm>
          <a:prstGeom prst="ellipse">
            <a:avLst/>
          </a:prstGeom>
          <a:blipFill dpi="0" rotWithShape="1">
            <a:blip r:embed="rId8"/>
            <a:srcRect/>
            <a:stretch>
              <a:fillRect/>
            </a:stretch>
          </a:blipFill>
          <a:ln w="1047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05956" y="-79579"/>
            <a:ext cx="3478837" cy="707886"/>
          </a:xfrm>
          <a:prstGeom prst="rect">
            <a:avLst/>
          </a:prstGeom>
        </p:spPr>
        <p:txBody>
          <a:bodyPr wrap="none">
            <a:spAutoFit/>
          </a:bodyPr>
          <a:lstStyle/>
          <a:p>
            <a:r>
              <a:rPr lang="en-US" sz="4000" dirty="0" smtClean="0">
                <a:solidFill>
                  <a:srgbClr val="72D3FE"/>
                </a:solidFill>
                <a:latin typeface="Algerian" panose="04020705040A02060702" pitchFamily="82" charset="0"/>
              </a:rPr>
              <a:t>Uses of Bots</a:t>
            </a:r>
            <a:endParaRPr lang="en-US" sz="4000" dirty="0">
              <a:solidFill>
                <a:srgbClr val="72D3FE"/>
              </a:solidFill>
              <a:latin typeface="Algerian" panose="04020705040A02060702" pitchFamily="82" charset="0"/>
            </a:endParaRPr>
          </a:p>
        </p:txBody>
      </p:sp>
      <p:sp>
        <p:nvSpPr>
          <p:cNvPr id="2" name="TextBox 1"/>
          <p:cNvSpPr txBox="1"/>
          <p:nvPr/>
        </p:nvSpPr>
        <p:spPr>
          <a:xfrm>
            <a:off x="10351008" y="2220526"/>
            <a:ext cx="1591056" cy="1631216"/>
          </a:xfrm>
          <a:prstGeom prst="rect">
            <a:avLst/>
          </a:prstGeom>
          <a:noFill/>
        </p:spPr>
        <p:txBody>
          <a:bodyPr wrap="square" rtlCol="0">
            <a:spAutoFit/>
          </a:bodyPr>
          <a:lstStyle/>
          <a:p>
            <a:r>
              <a:rPr lang="en-US" sz="2000" dirty="0">
                <a:latin typeface="Agency FB" panose="020B0503020202020204" pitchFamily="34" charset="0"/>
              </a:rPr>
              <a:t> </a:t>
            </a:r>
            <a:r>
              <a:rPr lang="en-US" sz="2000" b="1" dirty="0">
                <a:latin typeface="Agency FB" panose="020B0503020202020204" pitchFamily="34" charset="0"/>
              </a:rPr>
              <a:t>Installing advertisement add-ons and browser helper objects </a:t>
            </a:r>
            <a:endParaRPr lang="en-US" sz="2000" dirty="0">
              <a:latin typeface="Agency FB" panose="020B0503020202020204" pitchFamily="34" charset="0"/>
            </a:endParaRPr>
          </a:p>
        </p:txBody>
      </p:sp>
      <p:sp>
        <p:nvSpPr>
          <p:cNvPr id="36" name="Rectangle 35"/>
          <p:cNvSpPr/>
          <p:nvPr/>
        </p:nvSpPr>
        <p:spPr>
          <a:xfrm>
            <a:off x="7963005" y="2865203"/>
            <a:ext cx="530915" cy="584775"/>
          </a:xfrm>
          <a:prstGeom prst="rect">
            <a:avLst/>
          </a:prstGeom>
          <a:noFill/>
        </p:spPr>
        <p:txBody>
          <a:bodyPr wrap="none" lIns="91440" tIns="45720" rIns="91440" bIns="45720">
            <a:spAutoFit/>
          </a:bodyPr>
          <a:lstStyle/>
          <a:p>
            <a:pPr algn="ctr"/>
            <a:r>
              <a:rPr lang="en-US" sz="3200" b="0" cap="none" spc="0" dirty="0" smtClean="0">
                <a:ln w="0"/>
                <a:effectLst>
                  <a:outerShdw blurRad="38100" dist="19050" dir="2700000" algn="tl" rotWithShape="0">
                    <a:schemeClr val="dk1">
                      <a:alpha val="40000"/>
                    </a:schemeClr>
                  </a:outerShdw>
                </a:effectLst>
                <a:latin typeface="Agency FB" panose="020B0503020202020204" pitchFamily="34" charset="0"/>
              </a:rPr>
              <a:t>05</a:t>
            </a:r>
            <a:endParaRPr lang="en-US" sz="2800" b="0" cap="none" spc="0" dirty="0">
              <a:ln w="0"/>
              <a:effectLst>
                <a:outerShdw blurRad="38100" dist="19050" dir="2700000" algn="tl" rotWithShape="0">
                  <a:schemeClr val="dk1">
                    <a:alpha val="40000"/>
                  </a:schemeClr>
                </a:outerShdw>
              </a:effectLst>
              <a:latin typeface="Agency FB" panose="020B0503020202020204" pitchFamily="34" charset="0"/>
            </a:endParaRPr>
          </a:p>
        </p:txBody>
      </p:sp>
      <p:sp>
        <p:nvSpPr>
          <p:cNvPr id="37" name="Rectangle 36"/>
          <p:cNvSpPr/>
          <p:nvPr/>
        </p:nvSpPr>
        <p:spPr>
          <a:xfrm>
            <a:off x="8181720" y="5261121"/>
            <a:ext cx="537327" cy="584775"/>
          </a:xfrm>
          <a:prstGeom prst="rect">
            <a:avLst/>
          </a:prstGeom>
          <a:noFill/>
        </p:spPr>
        <p:txBody>
          <a:bodyPr wrap="none" lIns="91440" tIns="45720" rIns="91440" bIns="45720">
            <a:spAutoFit/>
          </a:bodyPr>
          <a:lstStyle/>
          <a:p>
            <a:pPr algn="ctr"/>
            <a:r>
              <a:rPr lang="en-US" sz="3200" b="0" cap="none" spc="0" dirty="0" smtClean="0">
                <a:ln w="0"/>
                <a:solidFill>
                  <a:schemeClr val="accent6">
                    <a:lumMod val="75000"/>
                  </a:schemeClr>
                </a:solidFill>
                <a:effectLst>
                  <a:outerShdw blurRad="38100" dist="19050" dir="2700000" algn="tl" rotWithShape="0">
                    <a:schemeClr val="dk1">
                      <a:alpha val="40000"/>
                    </a:schemeClr>
                  </a:outerShdw>
                </a:effectLst>
                <a:latin typeface="Agency FB" panose="020B0503020202020204" pitchFamily="34" charset="0"/>
              </a:rPr>
              <a:t>06</a:t>
            </a:r>
            <a:endParaRPr lang="en-US" sz="2800" b="0" cap="none" spc="0" dirty="0">
              <a:ln w="0"/>
              <a:solidFill>
                <a:schemeClr val="accent6">
                  <a:lumMod val="75000"/>
                </a:schemeClr>
              </a:solidFill>
              <a:effectLst>
                <a:outerShdw blurRad="38100" dist="19050" dir="2700000" algn="tl" rotWithShape="0">
                  <a:schemeClr val="dk1">
                    <a:alpha val="40000"/>
                  </a:schemeClr>
                </a:outerShdw>
              </a:effectLst>
              <a:latin typeface="Agency FB" panose="020B0503020202020204" pitchFamily="34" charset="0"/>
            </a:endParaRPr>
          </a:p>
        </p:txBody>
      </p:sp>
      <p:sp>
        <p:nvSpPr>
          <p:cNvPr id="38" name="TextBox 37"/>
          <p:cNvSpPr txBox="1"/>
          <p:nvPr/>
        </p:nvSpPr>
        <p:spPr>
          <a:xfrm>
            <a:off x="10351008" y="4905675"/>
            <a:ext cx="1591056" cy="1015663"/>
          </a:xfrm>
          <a:prstGeom prst="rect">
            <a:avLst/>
          </a:prstGeom>
          <a:noFill/>
        </p:spPr>
        <p:txBody>
          <a:bodyPr wrap="square" rtlCol="0">
            <a:spAutoFit/>
          </a:bodyPr>
          <a:lstStyle/>
          <a:p>
            <a:r>
              <a:rPr lang="en-US" sz="2000" b="1" dirty="0">
                <a:solidFill>
                  <a:schemeClr val="bg1"/>
                </a:solidFill>
                <a:latin typeface="Agency FB" panose="020B0503020202020204" pitchFamily="34" charset="0"/>
              </a:rPr>
              <a:t>Manipulating online polls/games</a:t>
            </a:r>
          </a:p>
        </p:txBody>
      </p:sp>
      <p:sp>
        <p:nvSpPr>
          <p:cNvPr id="23" name="Rectangle 22"/>
          <p:cNvSpPr/>
          <p:nvPr/>
        </p:nvSpPr>
        <p:spPr>
          <a:xfrm>
            <a:off x="8412708" y="917654"/>
            <a:ext cx="1165704" cy="400110"/>
          </a:xfrm>
          <a:prstGeom prst="rect">
            <a:avLst/>
          </a:prstGeom>
        </p:spPr>
        <p:txBody>
          <a:bodyPr wrap="none">
            <a:spAutoFit/>
          </a:bodyPr>
          <a:lstStyle/>
          <a:p>
            <a:r>
              <a:rPr lang="en-US" b="1" dirty="0">
                <a:ln w="0"/>
                <a:effectLst>
                  <a:outerShdw blurRad="38100" dist="19050" dir="2700000" algn="tl" rotWithShape="0">
                    <a:schemeClr val="dk1">
                      <a:alpha val="40000"/>
                    </a:schemeClr>
                  </a:outerShdw>
                </a:effectLst>
                <a:latin typeface="Agency FB" panose="020B0503020202020204" pitchFamily="34" charset="0"/>
              </a:rPr>
              <a:t> </a:t>
            </a:r>
            <a:r>
              <a:rPr lang="en-US" sz="2000" b="1"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Keylogging</a:t>
            </a:r>
            <a:endParaRPr lang="en-US" b="1" dirty="0">
              <a:ln w="0"/>
              <a:solidFill>
                <a:schemeClr val="bg1"/>
              </a:solidFill>
              <a:effectLst>
                <a:outerShdw blurRad="38100" dist="19050" dir="2700000" algn="tl" rotWithShape="0">
                  <a:schemeClr val="dk1">
                    <a:alpha val="40000"/>
                  </a:schemeClr>
                </a:outerShdw>
              </a:effectLst>
              <a:latin typeface="Agency FB" panose="020B0503020202020204" pitchFamily="34" charset="0"/>
            </a:endParaRPr>
          </a:p>
        </p:txBody>
      </p:sp>
      <p:sp>
        <p:nvSpPr>
          <p:cNvPr id="24" name="TextBox 23"/>
          <p:cNvSpPr txBox="1"/>
          <p:nvPr/>
        </p:nvSpPr>
        <p:spPr>
          <a:xfrm>
            <a:off x="10358628" y="2238097"/>
            <a:ext cx="1591056" cy="1631216"/>
          </a:xfrm>
          <a:prstGeom prst="rect">
            <a:avLst/>
          </a:prstGeom>
          <a:noFill/>
        </p:spPr>
        <p:txBody>
          <a:bodyPr wrap="square" rtlCol="0">
            <a:spAutoFit/>
          </a:bodyPr>
          <a:lstStyle/>
          <a:p>
            <a:r>
              <a:rPr lang="en-US" sz="2000" dirty="0">
                <a:latin typeface="Agency FB" panose="020B0503020202020204" pitchFamily="34" charset="0"/>
              </a:rPr>
              <a:t> </a:t>
            </a:r>
            <a:r>
              <a:rPr lang="en-US" sz="2000" b="1" dirty="0">
                <a:solidFill>
                  <a:schemeClr val="bg1"/>
                </a:solidFill>
                <a:latin typeface="Agency FB" panose="020B0503020202020204" pitchFamily="34" charset="0"/>
              </a:rPr>
              <a:t>Installing advertisement add-ons and browser helper objects </a:t>
            </a:r>
            <a:endParaRPr lang="en-US" sz="2000" dirty="0">
              <a:solidFill>
                <a:schemeClr val="bg1"/>
              </a:solidFill>
              <a:latin typeface="Agency FB" panose="020B0503020202020204" pitchFamily="34" charset="0"/>
            </a:endParaRPr>
          </a:p>
        </p:txBody>
      </p:sp>
      <p:sp>
        <p:nvSpPr>
          <p:cNvPr id="41" name="Minus 40"/>
          <p:cNvSpPr/>
          <p:nvPr/>
        </p:nvSpPr>
        <p:spPr>
          <a:xfrm>
            <a:off x="464708" y="490603"/>
            <a:ext cx="7940380" cy="368760"/>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fld id="{85567096-FB2C-4A77-8B75-87A6675FD9BC}" type="datetime1">
              <a:rPr lang="en-US" smtClean="0"/>
              <a:t>4/27/2021</a:t>
            </a:fld>
            <a:endParaRPr lang="en-US"/>
          </a:p>
        </p:txBody>
      </p:sp>
      <p:sp>
        <p:nvSpPr>
          <p:cNvPr id="9" name="Slide Number Placeholder 8"/>
          <p:cNvSpPr>
            <a:spLocks noGrp="1"/>
          </p:cNvSpPr>
          <p:nvPr>
            <p:ph type="sldNum" sz="quarter" idx="12"/>
          </p:nvPr>
        </p:nvSpPr>
        <p:spPr/>
        <p:txBody>
          <a:bodyPr/>
          <a:lstStyle/>
          <a:p>
            <a:fld id="{9530C398-067E-418C-82ED-70AD89047961}" type="slidenum">
              <a:rPr lang="en-US" smtClean="0"/>
              <a:pPr/>
              <a:t>34</a:t>
            </a:fld>
            <a:endParaRPr lang="en-US" dirty="0"/>
          </a:p>
        </p:txBody>
      </p:sp>
    </p:spTree>
    <p:extLst>
      <p:ext uri="{BB962C8B-B14F-4D97-AF65-F5344CB8AC3E}">
        <p14:creationId xmlns:p14="http://schemas.microsoft.com/office/powerpoint/2010/main" val="411457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Righ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outVertical)">
                                      <p:cBhvr>
                                        <p:cTn id="24" dur="500"/>
                                        <p:tgtEl>
                                          <p:spTgt spid="1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outVertical)">
                                      <p:cBhvr>
                                        <p:cTn id="48" dur="500"/>
                                        <p:tgtEl>
                                          <p:spTgt spid="18"/>
                                        </p:tgtEl>
                                      </p:cBhvr>
                                    </p:animEffect>
                                  </p:childTnLst>
                                </p:cTn>
                              </p:par>
                            </p:childTnLst>
                          </p:cTn>
                        </p:par>
                        <p:par>
                          <p:cTn id="49" fill="hold">
                            <p:stCondLst>
                              <p:cond delay="500"/>
                            </p:stCondLst>
                            <p:childTnLst>
                              <p:par>
                                <p:cTn id="50" presetID="22" presetClass="entr" presetSubtype="2"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right)">
                                      <p:cBhvr>
                                        <p:cTn id="52" dur="500"/>
                                        <p:tgtEl>
                                          <p:spTgt spid="26"/>
                                        </p:tgtEl>
                                      </p:cBhvr>
                                    </p:animEffect>
                                  </p:childTnLst>
                                </p:cTn>
                              </p:par>
                              <p:par>
                                <p:cTn id="53" presetID="22" presetClass="entr" presetSubtype="4" fill="hold" nodeType="with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wipe(down)">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arn(outVertical)">
                                      <p:cBhvr>
                                        <p:cTn id="60" dur="500"/>
                                        <p:tgtEl>
                                          <p:spTgt spid="33"/>
                                        </p:tgtEl>
                                      </p:cBhvr>
                                    </p:animEffect>
                                  </p:childTnLst>
                                </p:cTn>
                              </p:par>
                            </p:childTnLst>
                          </p:cTn>
                        </p:par>
                        <p:par>
                          <p:cTn id="61" fill="hold">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right)">
                                      <p:cBhvr>
                                        <p:cTn id="64" dur="500"/>
                                        <p:tgtEl>
                                          <p:spTgt spid="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barn(outVertical)">
                                      <p:cBhvr>
                                        <p:cTn id="72" dur="500"/>
                                        <p:tgtEl>
                                          <p:spTgt spid="34"/>
                                        </p:tgtEl>
                                      </p:cBhvr>
                                    </p:animEffect>
                                  </p:childTnLst>
                                </p:cTn>
                              </p:par>
                            </p:childTnLst>
                          </p:cTn>
                        </p:par>
                        <p:par>
                          <p:cTn id="73" fill="hold">
                            <p:stCondLst>
                              <p:cond delay="500"/>
                            </p:stCondLst>
                            <p:childTnLst>
                              <p:par>
                                <p:cTn id="74" presetID="22" presetClass="entr" presetSubtype="2"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right)">
                                      <p:cBhvr>
                                        <p:cTn id="76" dur="500"/>
                                        <p:tgtEl>
                                          <p:spTgt spid="38"/>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childTnLst>
                          </p:cTn>
                        </p:par>
                        <p:par>
                          <p:cTn id="80" fill="hold">
                            <p:stCondLst>
                              <p:cond delay="1000"/>
                            </p:stCondLst>
                            <p:childTnLst>
                              <p:par>
                                <p:cTn id="81" presetID="22" presetClass="entr" presetSubtype="2"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right)">
                                      <p:cBhvr>
                                        <p:cTn id="83" dur="500"/>
                                        <p:tgtEl>
                                          <p:spTgt spid="23"/>
                                        </p:tgtEl>
                                      </p:cBhvr>
                                    </p:animEffect>
                                  </p:childTnLst>
                                </p:cTn>
                              </p:par>
                            </p:childTnLst>
                          </p:cTn>
                        </p:par>
                        <p:par>
                          <p:cTn id="84" fill="hold">
                            <p:stCondLst>
                              <p:cond delay="1500"/>
                            </p:stCondLst>
                            <p:childTnLst>
                              <p:par>
                                <p:cTn id="85" presetID="22" presetClass="entr" presetSubtype="2"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righ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p:bldP spid="22" grpId="0"/>
      <p:bldP spid="26" grpId="0"/>
      <p:bldP spid="28" grpId="0"/>
      <p:bldP spid="29" grpId="0"/>
      <p:bldP spid="31" grpId="0"/>
      <p:bldP spid="32" grpId="0"/>
      <p:bldP spid="33" grpId="0" animBg="1"/>
      <p:bldP spid="34" grpId="0" animBg="1"/>
      <p:bldP spid="2" grpId="0"/>
      <p:bldP spid="36" grpId="0"/>
      <p:bldP spid="37" grpId="0"/>
      <p:bldP spid="38"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602" y="877107"/>
            <a:ext cx="2319418" cy="584775"/>
          </a:xfrm>
          <a:prstGeom prst="rect">
            <a:avLst/>
          </a:prstGeom>
        </p:spPr>
        <p:txBody>
          <a:bodyPr wrap="none">
            <a:spAutoFit/>
          </a:bodyPr>
          <a:lstStyle/>
          <a:p>
            <a:r>
              <a:rPr lang="en-US" sz="3200" dirty="0" err="1" smtClean="0">
                <a:solidFill>
                  <a:srgbClr val="72D3FE"/>
                </a:solidFill>
              </a:rPr>
              <a:t>DDos</a:t>
            </a:r>
            <a:r>
              <a:rPr lang="en-US" sz="3200" dirty="0" smtClean="0">
                <a:solidFill>
                  <a:srgbClr val="72D3FE"/>
                </a:solidFill>
              </a:rPr>
              <a:t> Attack:</a:t>
            </a:r>
            <a:endParaRPr lang="en-US" sz="3200" dirty="0">
              <a:solidFill>
                <a:srgbClr val="72D3FE"/>
              </a:solidFill>
            </a:endParaRPr>
          </a:p>
        </p:txBody>
      </p:sp>
      <p:sp>
        <p:nvSpPr>
          <p:cNvPr id="5" name="Rectangle 4"/>
          <p:cNvSpPr/>
          <p:nvPr/>
        </p:nvSpPr>
        <p:spPr>
          <a:xfrm>
            <a:off x="214313" y="1481436"/>
            <a:ext cx="7182490" cy="1292662"/>
          </a:xfrm>
          <a:prstGeom prst="rect">
            <a:avLst/>
          </a:prstGeom>
          <a:noFill/>
          <a:effectLst>
            <a:outerShdw blurRad="127000" dist="50800" dir="5400000" algn="ctr" rotWithShape="0">
              <a:srgbClr val="000000">
                <a:alpha val="43137"/>
              </a:srgbClr>
            </a:outerShdw>
          </a:effectLst>
        </p:spPr>
        <p:txBody>
          <a:bodyPr wrap="square" lIns="91440" tIns="45720" rIns="91440" bIns="45720">
            <a:spAutoFit/>
          </a:bodyPr>
          <a:lstStyle/>
          <a:p>
            <a:pPr marL="285750" indent="-285750">
              <a:buFont typeface="Wingdings" panose="05000000000000000000" pitchFamily="2" charset="2"/>
              <a:buChar char="Ø"/>
            </a:pPr>
            <a:r>
              <a:rPr lang="en-US" sz="2600" dirty="0">
                <a:solidFill>
                  <a:schemeClr val="bg1"/>
                </a:solidFill>
              </a:rPr>
              <a:t>Distributed Denial of </a:t>
            </a:r>
            <a:r>
              <a:rPr lang="en-US" sz="2600" dirty="0" smtClean="0">
                <a:solidFill>
                  <a:schemeClr val="bg1"/>
                </a:solidFill>
              </a:rPr>
              <a:t>Service </a:t>
            </a:r>
            <a:r>
              <a:rPr lang="en-US" sz="2600" dirty="0">
                <a:solidFill>
                  <a:schemeClr val="bg1"/>
                </a:solidFill>
              </a:rPr>
              <a:t>(</a:t>
            </a:r>
            <a:r>
              <a:rPr lang="en-US" sz="2600" dirty="0" err="1">
                <a:solidFill>
                  <a:schemeClr val="bg1"/>
                </a:solidFill>
              </a:rPr>
              <a:t>DDoS</a:t>
            </a:r>
            <a:r>
              <a:rPr lang="en-US" sz="2600" dirty="0" smtClean="0">
                <a:solidFill>
                  <a:schemeClr val="bg1"/>
                </a:solidFill>
              </a:rPr>
              <a:t>) </a:t>
            </a:r>
            <a:r>
              <a:rPr lang="en-US" sz="2600" dirty="0">
                <a:solidFill>
                  <a:schemeClr val="bg1"/>
                </a:solidFill>
              </a:rPr>
              <a:t>takes advantage of the specific capacity limits </a:t>
            </a:r>
            <a:r>
              <a:rPr lang="en-US" sz="2600" dirty="0" smtClean="0">
                <a:solidFill>
                  <a:schemeClr val="bg1"/>
                </a:solidFill>
              </a:rPr>
              <a:t>that apply to </a:t>
            </a:r>
            <a:r>
              <a:rPr lang="en-US" sz="2600" dirty="0">
                <a:solidFill>
                  <a:schemeClr val="bg1"/>
                </a:solidFill>
              </a:rPr>
              <a:t>any network resources</a:t>
            </a:r>
            <a:endParaRPr lang="en-US" sz="2600" b="0" cap="none" spc="0" dirty="0">
              <a:ln w="0"/>
              <a:solidFill>
                <a:schemeClr val="bg1"/>
              </a:solidFill>
              <a:effectLst>
                <a:outerShdw blurRad="38100" dist="19050" dir="2700000" algn="tl" rotWithShape="0">
                  <a:schemeClr val="dk1">
                    <a:alpha val="40000"/>
                  </a:schemeClr>
                </a:outerShdw>
              </a:effectLst>
            </a:endParaRPr>
          </a:p>
        </p:txBody>
      </p:sp>
      <p:sp>
        <p:nvSpPr>
          <p:cNvPr id="6" name="Rectangle 5"/>
          <p:cNvSpPr/>
          <p:nvPr/>
        </p:nvSpPr>
        <p:spPr>
          <a:xfrm>
            <a:off x="214313" y="3024484"/>
            <a:ext cx="6886575" cy="1292662"/>
          </a:xfrm>
          <a:prstGeom prst="rect">
            <a:avLst/>
          </a:prstGeom>
          <a:noFill/>
        </p:spPr>
        <p:txBody>
          <a:bodyPr wrap="square" lIns="91440" tIns="45720" rIns="91440" bIns="45720">
            <a:spAutoFit/>
          </a:bodyPr>
          <a:lstStyle/>
          <a:p>
            <a:pPr marL="457200" indent="-457200">
              <a:buFont typeface="Wingdings" panose="05000000000000000000" pitchFamily="2" charset="2"/>
              <a:buChar char="Ø"/>
            </a:pPr>
            <a:r>
              <a:rPr lang="en-US" sz="2600" dirty="0">
                <a:solidFill>
                  <a:schemeClr val="bg1"/>
                </a:solidFill>
              </a:rPr>
              <a:t>The </a:t>
            </a:r>
            <a:r>
              <a:rPr lang="en-US" sz="2600" dirty="0" err="1">
                <a:solidFill>
                  <a:schemeClr val="bg1"/>
                </a:solidFill>
              </a:rPr>
              <a:t>DDoS</a:t>
            </a:r>
            <a:r>
              <a:rPr lang="en-US" sz="2600" dirty="0">
                <a:solidFill>
                  <a:schemeClr val="bg1"/>
                </a:solidFill>
              </a:rPr>
              <a:t> attack will send multiple </a:t>
            </a:r>
            <a:r>
              <a:rPr lang="en-US" sz="2600" dirty="0" smtClean="0">
                <a:solidFill>
                  <a:schemeClr val="bg1"/>
                </a:solidFill>
              </a:rPr>
              <a:t>request to the </a:t>
            </a:r>
            <a:r>
              <a:rPr lang="en-US" sz="2600" dirty="0">
                <a:solidFill>
                  <a:schemeClr val="bg1"/>
                </a:solidFill>
              </a:rPr>
              <a:t>attacked web resource </a:t>
            </a:r>
            <a:r>
              <a:rPr lang="en-US" sz="2600" dirty="0" smtClean="0">
                <a:solidFill>
                  <a:schemeClr val="bg1"/>
                </a:solidFill>
              </a:rPr>
              <a:t>–with </a:t>
            </a:r>
            <a:r>
              <a:rPr lang="en-US" sz="2600" dirty="0">
                <a:solidFill>
                  <a:schemeClr val="bg1"/>
                </a:solidFill>
              </a:rPr>
              <a:t>the aim of exceeding the website’s capacity </a:t>
            </a:r>
            <a:r>
              <a:rPr lang="en-US" sz="2600" dirty="0" smtClean="0"/>
              <a:t>.</a:t>
            </a:r>
            <a:endParaRPr lang="en-US" sz="2600" b="0" cap="none" spc="0" dirty="0">
              <a:ln w="0"/>
              <a:gradFill>
                <a:gsLst>
                  <a:gs pos="21000">
                    <a:srgbClr val="53575C"/>
                  </a:gs>
                  <a:gs pos="88000">
                    <a:srgbClr val="C5C7CA"/>
                  </a:gs>
                </a:gsLst>
                <a:lin ang="5400000"/>
              </a:gradFill>
              <a:effectLst/>
            </a:endParaRPr>
          </a:p>
        </p:txBody>
      </p:sp>
      <p:sp>
        <p:nvSpPr>
          <p:cNvPr id="8" name="Rectangle 7"/>
          <p:cNvSpPr/>
          <p:nvPr/>
        </p:nvSpPr>
        <p:spPr>
          <a:xfrm>
            <a:off x="228601" y="4567532"/>
            <a:ext cx="6452664" cy="1677382"/>
          </a:xfrm>
          <a:prstGeom prst="rect">
            <a:avLst/>
          </a:prstGeom>
        </p:spPr>
        <p:txBody>
          <a:bodyPr wrap="none">
            <a:spAutoFit/>
          </a:bodyPr>
          <a:lstStyle/>
          <a:p>
            <a:pPr fontAlgn="base"/>
            <a:r>
              <a:rPr lang="en-US" sz="2800" dirty="0">
                <a:solidFill>
                  <a:schemeClr val="bg1"/>
                </a:solidFill>
              </a:rPr>
              <a:t>Typical targets for </a:t>
            </a:r>
            <a:r>
              <a:rPr lang="en-US" sz="2800" dirty="0" err="1">
                <a:solidFill>
                  <a:schemeClr val="bg1"/>
                </a:solidFill>
              </a:rPr>
              <a:t>DDoS</a:t>
            </a:r>
            <a:r>
              <a:rPr lang="en-US" sz="2800" dirty="0">
                <a:solidFill>
                  <a:schemeClr val="bg1"/>
                </a:solidFill>
              </a:rPr>
              <a:t> attacks include:</a:t>
            </a:r>
          </a:p>
          <a:p>
            <a:pPr marL="285750" indent="-285750" fontAlgn="base">
              <a:buFont typeface="Arial" panose="020B0604020202020204" pitchFamily="34" charset="0"/>
              <a:buChar char="•"/>
            </a:pPr>
            <a:r>
              <a:rPr lang="en-US" sz="2500" dirty="0">
                <a:solidFill>
                  <a:schemeClr val="bg1"/>
                </a:solidFill>
              </a:rPr>
              <a:t>Internet shopping </a:t>
            </a:r>
            <a:r>
              <a:rPr lang="en-US" sz="2500" dirty="0" smtClean="0">
                <a:solidFill>
                  <a:schemeClr val="bg1"/>
                </a:solidFill>
              </a:rPr>
              <a:t>sites</a:t>
            </a:r>
            <a:endParaRPr lang="en-US" sz="2500" dirty="0">
              <a:solidFill>
                <a:schemeClr val="bg1"/>
              </a:solidFill>
            </a:endParaRPr>
          </a:p>
          <a:p>
            <a:pPr marL="342900" indent="-342900" fontAlgn="base">
              <a:buFont typeface="Arial" panose="020B0604020202020204" pitchFamily="34" charset="0"/>
              <a:buChar char="•"/>
            </a:pPr>
            <a:r>
              <a:rPr lang="en-US" sz="2500" dirty="0">
                <a:solidFill>
                  <a:schemeClr val="bg1"/>
                </a:solidFill>
              </a:rPr>
              <a:t>Any business or </a:t>
            </a:r>
            <a:r>
              <a:rPr lang="en-US" sz="2500" dirty="0" err="1">
                <a:solidFill>
                  <a:schemeClr val="bg1"/>
                </a:solidFill>
              </a:rPr>
              <a:t>organisation</a:t>
            </a:r>
            <a:r>
              <a:rPr lang="en-US" sz="2500" dirty="0">
                <a:solidFill>
                  <a:schemeClr val="bg1"/>
                </a:solidFill>
              </a:rPr>
              <a:t> that depends </a:t>
            </a:r>
            <a:r>
              <a:rPr lang="en-US" sz="2500" dirty="0" smtClean="0">
                <a:solidFill>
                  <a:schemeClr val="bg1"/>
                </a:solidFill>
              </a:rPr>
              <a:t>on</a:t>
            </a:r>
          </a:p>
          <a:p>
            <a:pPr fontAlgn="base"/>
            <a:r>
              <a:rPr lang="en-US" sz="2500" dirty="0" smtClean="0">
                <a:solidFill>
                  <a:schemeClr val="bg1"/>
                </a:solidFill>
              </a:rPr>
              <a:t>   providing </a:t>
            </a:r>
            <a:r>
              <a:rPr lang="en-US" sz="2500" dirty="0">
                <a:solidFill>
                  <a:schemeClr val="bg1"/>
                </a:solidFill>
              </a:rPr>
              <a:t>online service</a:t>
            </a:r>
          </a:p>
        </p:txBody>
      </p:sp>
      <p:sp>
        <p:nvSpPr>
          <p:cNvPr id="10" name="Rectangle 9"/>
          <p:cNvSpPr/>
          <p:nvPr/>
        </p:nvSpPr>
        <p:spPr>
          <a:xfrm>
            <a:off x="3905972" y="-114335"/>
            <a:ext cx="3478837" cy="707886"/>
          </a:xfrm>
          <a:prstGeom prst="rect">
            <a:avLst/>
          </a:prstGeom>
        </p:spPr>
        <p:txBody>
          <a:bodyPr wrap="none">
            <a:spAutoFit/>
          </a:bodyPr>
          <a:lstStyle/>
          <a:p>
            <a:r>
              <a:rPr lang="en-US" sz="4000" dirty="0">
                <a:solidFill>
                  <a:srgbClr val="72D3FE"/>
                </a:solidFill>
                <a:latin typeface="Algerian" panose="04020705040A02060702" pitchFamily="82" charset="0"/>
              </a:rPr>
              <a:t>Uses of Bots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691" y="1097281"/>
            <a:ext cx="4352110" cy="5133702"/>
          </a:xfrm>
          <a:prstGeom prst="rect">
            <a:avLst/>
          </a:prstGeom>
        </p:spPr>
      </p:pic>
      <p:sp>
        <p:nvSpPr>
          <p:cNvPr id="9" name="Minus 8"/>
          <p:cNvSpPr/>
          <p:nvPr/>
        </p:nvSpPr>
        <p:spPr>
          <a:xfrm>
            <a:off x="5912426" y="351693"/>
            <a:ext cx="7232073" cy="483715"/>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p:cNvSpPr>
            <a:spLocks noGrp="1"/>
          </p:cNvSpPr>
          <p:nvPr>
            <p:ph type="dt" sz="half" idx="10"/>
          </p:nvPr>
        </p:nvSpPr>
        <p:spPr/>
        <p:txBody>
          <a:bodyPr/>
          <a:lstStyle/>
          <a:p>
            <a:fld id="{737E63E6-53C7-417F-849D-169D07C633EC}" type="datetime1">
              <a:rPr lang="en-US" smtClean="0"/>
              <a:t>4/27/2021</a:t>
            </a:fld>
            <a:endParaRPr lang="en-US"/>
          </a:p>
        </p:txBody>
      </p:sp>
      <p:sp>
        <p:nvSpPr>
          <p:cNvPr id="15" name="Slide Number Placeholder 14"/>
          <p:cNvSpPr>
            <a:spLocks noGrp="1"/>
          </p:cNvSpPr>
          <p:nvPr>
            <p:ph type="sldNum" sz="quarter" idx="12"/>
          </p:nvPr>
        </p:nvSpPr>
        <p:spPr/>
        <p:txBody>
          <a:bodyPr/>
          <a:lstStyle/>
          <a:p>
            <a:fld id="{9530C398-067E-418C-82ED-70AD89047961}" type="slidenum">
              <a:rPr lang="en-US" smtClean="0"/>
              <a:pPr/>
              <a:t>35</a:t>
            </a:fld>
            <a:endParaRPr lang="en-US" dirty="0"/>
          </a:p>
        </p:txBody>
      </p:sp>
    </p:spTree>
    <p:extLst>
      <p:ext uri="{BB962C8B-B14F-4D97-AF65-F5344CB8AC3E}">
        <p14:creationId xmlns:p14="http://schemas.microsoft.com/office/powerpoint/2010/main" val="18753311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58486" y="9279"/>
            <a:ext cx="3478837" cy="707886"/>
          </a:xfrm>
          <a:prstGeom prst="rect">
            <a:avLst/>
          </a:prstGeom>
        </p:spPr>
        <p:txBody>
          <a:bodyPr wrap="none">
            <a:spAutoFit/>
          </a:bodyPr>
          <a:lstStyle/>
          <a:p>
            <a:r>
              <a:rPr lang="en-US" sz="4000" dirty="0">
                <a:solidFill>
                  <a:srgbClr val="72D3FE"/>
                </a:solidFill>
                <a:latin typeface="Algerian" panose="04020705040A02060702" pitchFamily="82" charset="0"/>
              </a:rPr>
              <a:t>Uses of Bots</a:t>
            </a:r>
          </a:p>
        </p:txBody>
      </p:sp>
      <p:sp>
        <p:nvSpPr>
          <p:cNvPr id="6" name="Rectangle 5"/>
          <p:cNvSpPr/>
          <p:nvPr/>
        </p:nvSpPr>
        <p:spPr>
          <a:xfrm>
            <a:off x="467541" y="1080433"/>
            <a:ext cx="2571858" cy="584775"/>
          </a:xfrm>
          <a:prstGeom prst="rect">
            <a:avLst/>
          </a:prstGeom>
        </p:spPr>
        <p:txBody>
          <a:bodyPr wrap="none">
            <a:spAutoFit/>
          </a:bodyPr>
          <a:lstStyle/>
          <a:p>
            <a:r>
              <a:rPr lang="en-US" sz="3200" dirty="0">
                <a:solidFill>
                  <a:srgbClr val="72D3FE"/>
                </a:solidFill>
              </a:rPr>
              <a:t>Sniffing traffic</a:t>
            </a:r>
            <a:r>
              <a:rPr lang="en-US" dirty="0">
                <a:solidFill>
                  <a:srgbClr val="72D3FE"/>
                </a:solidFill>
              </a:rPr>
              <a:t>:</a:t>
            </a:r>
          </a:p>
        </p:txBody>
      </p:sp>
      <p:sp>
        <p:nvSpPr>
          <p:cNvPr id="7" name="Rectangle 6"/>
          <p:cNvSpPr/>
          <p:nvPr/>
        </p:nvSpPr>
        <p:spPr>
          <a:xfrm>
            <a:off x="400050" y="1828802"/>
            <a:ext cx="7972425" cy="1200329"/>
          </a:xfrm>
          <a:prstGeom prst="rect">
            <a:avLst/>
          </a:prstGeom>
          <a:noFill/>
        </p:spPr>
        <p:txBody>
          <a:bodyPr wrap="square" lIns="91440" tIns="45720" rIns="91440" bIns="45720">
            <a:spAutoFit/>
          </a:bodyPr>
          <a:lstStyle/>
          <a:p>
            <a:pPr marL="342900" indent="-342900">
              <a:buFont typeface="Wingdings" panose="05000000000000000000" pitchFamily="2" charset="2"/>
              <a:buChar char="Ø"/>
            </a:pPr>
            <a:r>
              <a:rPr lang="en-US" sz="2400" dirty="0" smtClean="0">
                <a:solidFill>
                  <a:schemeClr val="bg1"/>
                </a:solidFill>
                <a:latin typeface="Arial" panose="020B0604020202020204" pitchFamily="34" charset="0"/>
                <a:cs typeface="Arial" panose="020B0604020202020204" pitchFamily="34" charset="0"/>
              </a:rPr>
              <a:t>Bots can also use a packet sniffer to watch for interesting clear text data passing by a compromised machine.</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964" y="3849792"/>
            <a:ext cx="2826503" cy="2670636"/>
          </a:xfrm>
          <a:prstGeom prst="rect">
            <a:avLst/>
          </a:prstGeom>
          <a:blipFill dpi="0" rotWithShape="1">
            <a:blip r:embed="rId3"/>
            <a:srcRect/>
            <a:stretch>
              <a:fillRect/>
            </a:stretch>
          </a:blipFill>
          <a:effectLst>
            <a:outerShdw dir="5400000" algn="ctr" rotWithShape="0">
              <a:srgbClr val="000000"/>
            </a:outerShdw>
          </a:effectLst>
        </p:spPr>
      </p:pic>
      <p:sp>
        <p:nvSpPr>
          <p:cNvPr id="12" name="Date Placeholder 11"/>
          <p:cNvSpPr>
            <a:spLocks noGrp="1"/>
          </p:cNvSpPr>
          <p:nvPr>
            <p:ph type="dt" sz="half" idx="10"/>
          </p:nvPr>
        </p:nvSpPr>
        <p:spPr/>
        <p:txBody>
          <a:bodyPr/>
          <a:lstStyle/>
          <a:p>
            <a:fld id="{9F19695B-E9FB-45F4-91BD-371CAA3DD7EC}" type="datetime1">
              <a:rPr lang="en-US" smtClean="0"/>
              <a:t>4/27/2021</a:t>
            </a:fld>
            <a:endParaRPr lang="en-US"/>
          </a:p>
        </p:txBody>
      </p:sp>
      <p:sp>
        <p:nvSpPr>
          <p:cNvPr id="13" name="Slide Number Placeholder 12"/>
          <p:cNvSpPr>
            <a:spLocks noGrp="1"/>
          </p:cNvSpPr>
          <p:nvPr>
            <p:ph type="sldNum" sz="quarter" idx="12"/>
          </p:nvPr>
        </p:nvSpPr>
        <p:spPr/>
        <p:txBody>
          <a:bodyPr/>
          <a:lstStyle/>
          <a:p>
            <a:fld id="{9530C398-067E-418C-82ED-70AD89047961}" type="slidenum">
              <a:rPr lang="en-US" smtClean="0"/>
              <a:pPr/>
              <a:t>36</a:t>
            </a:fld>
            <a:endParaRPr lang="en-US" dirty="0"/>
          </a:p>
        </p:txBody>
      </p:sp>
      <p:sp>
        <p:nvSpPr>
          <p:cNvPr id="3" name="Rectangle 2"/>
          <p:cNvSpPr/>
          <p:nvPr/>
        </p:nvSpPr>
        <p:spPr>
          <a:xfrm>
            <a:off x="400050" y="3446245"/>
            <a:ext cx="7398631" cy="830997"/>
          </a:xfrm>
          <a:prstGeom prst="rect">
            <a:avLst/>
          </a:prstGeom>
        </p:spPr>
        <p:txBody>
          <a:bodyPr wrap="square">
            <a:spAutoFit/>
          </a:bodyPr>
          <a:lstStyle/>
          <a:p>
            <a:pPr marL="342900" indent="-342900">
              <a:buFont typeface="Wingdings" panose="05000000000000000000" pitchFamily="2" charset="2"/>
              <a:buChar char="Ø"/>
            </a:pPr>
            <a:r>
              <a:rPr lang="en-US" sz="24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sniffers are mostly used to retrieve sensitive information like usernames and passwords</a:t>
            </a:r>
          </a:p>
        </p:txBody>
      </p:sp>
    </p:spTree>
    <p:extLst>
      <p:ext uri="{BB962C8B-B14F-4D97-AF65-F5344CB8AC3E}">
        <p14:creationId xmlns:p14="http://schemas.microsoft.com/office/powerpoint/2010/main" val="24659922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34302" y="329684"/>
            <a:ext cx="3478837" cy="707886"/>
          </a:xfrm>
          <a:prstGeom prst="rect">
            <a:avLst/>
          </a:prstGeom>
        </p:spPr>
        <p:txBody>
          <a:bodyPr wrap="none">
            <a:spAutoFit/>
          </a:bodyPr>
          <a:lstStyle/>
          <a:p>
            <a:r>
              <a:rPr lang="en-US" sz="4000" dirty="0">
                <a:solidFill>
                  <a:srgbClr val="72D3FE"/>
                </a:solidFill>
                <a:latin typeface="Algerian" panose="04020705040A02060702" pitchFamily="82" charset="0"/>
              </a:rPr>
              <a:t>Uses of Bots</a:t>
            </a:r>
          </a:p>
        </p:txBody>
      </p:sp>
      <p:sp>
        <p:nvSpPr>
          <p:cNvPr id="7" name="Rectangle 6"/>
          <p:cNvSpPr/>
          <p:nvPr/>
        </p:nvSpPr>
        <p:spPr>
          <a:xfrm>
            <a:off x="438944" y="1262271"/>
            <a:ext cx="1896032" cy="523220"/>
          </a:xfrm>
          <a:prstGeom prst="rect">
            <a:avLst/>
          </a:prstGeom>
        </p:spPr>
        <p:txBody>
          <a:bodyPr wrap="none">
            <a:spAutoFit/>
          </a:bodyPr>
          <a:lstStyle/>
          <a:p>
            <a:r>
              <a:rPr lang="en-US" sz="2800" dirty="0"/>
              <a:t> </a:t>
            </a:r>
            <a:r>
              <a:rPr lang="en-US" sz="2800" dirty="0">
                <a:solidFill>
                  <a:srgbClr val="72D3FE"/>
                </a:solidFill>
              </a:rPr>
              <a:t>Keylogging</a:t>
            </a:r>
            <a:r>
              <a:rPr lang="en-US" dirty="0">
                <a:solidFill>
                  <a:schemeClr val="bg1"/>
                </a:solidFill>
              </a:rPr>
              <a:t>:</a:t>
            </a:r>
          </a:p>
        </p:txBody>
      </p:sp>
      <p:sp>
        <p:nvSpPr>
          <p:cNvPr id="8" name="Rectangle 7"/>
          <p:cNvSpPr/>
          <p:nvPr/>
        </p:nvSpPr>
        <p:spPr>
          <a:xfrm>
            <a:off x="438944" y="2010192"/>
            <a:ext cx="9230373" cy="830997"/>
          </a:xfrm>
          <a:prstGeom prst="rect">
            <a:avLst/>
          </a:prstGeom>
          <a:noFill/>
        </p:spPr>
        <p:txBody>
          <a:bodyPr wrap="square" lIns="91440" tIns="45720" rIns="91440" bIns="45720">
            <a:spAutoFit/>
          </a:bodyPr>
          <a:lstStyle/>
          <a:p>
            <a:pPr marL="342900" indent="-342900">
              <a:buFont typeface="Wingdings" panose="05000000000000000000" pitchFamily="2" charset="2"/>
              <a:buChar char="Ø"/>
            </a:pPr>
            <a:r>
              <a:rPr lang="en-US" sz="2400" dirty="0" err="1" smtClean="0">
                <a:solidFill>
                  <a:schemeClr val="bg1"/>
                </a:solidFill>
                <a:latin typeface="Arial" panose="020B0604020202020204" pitchFamily="34" charset="0"/>
                <a:cs typeface="Arial" panose="020B0604020202020204" pitchFamily="34" charset="0"/>
              </a:rPr>
              <a:t>Keylogger</a:t>
            </a:r>
            <a:r>
              <a:rPr lang="en-US" sz="2400" dirty="0" smtClean="0">
                <a:solidFill>
                  <a:schemeClr val="bg1"/>
                </a:solidFill>
                <a:latin typeface="Arial" panose="020B0604020202020204" pitchFamily="34" charset="0"/>
                <a:cs typeface="Arial" panose="020B0604020202020204" pitchFamily="34" charset="0"/>
              </a:rPr>
              <a:t> is </a:t>
            </a:r>
            <a:r>
              <a:rPr lang="en-US" sz="2400" dirty="0">
                <a:solidFill>
                  <a:schemeClr val="bg1"/>
                </a:solidFill>
                <a:latin typeface="Arial" panose="020B0604020202020204" pitchFamily="34" charset="0"/>
                <a:cs typeface="Arial" panose="020B0604020202020204" pitchFamily="34" charset="0"/>
              </a:rPr>
              <a:t>a type of monitoring software designed to record keystrokes made by a user. </a:t>
            </a:r>
            <a:endParaRPr lang="en-US" sz="2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Rectangle 8"/>
          <p:cNvSpPr/>
          <p:nvPr/>
        </p:nvSpPr>
        <p:spPr>
          <a:xfrm>
            <a:off x="438944" y="3370987"/>
            <a:ext cx="7604582" cy="461665"/>
          </a:xfrm>
          <a:prstGeom prst="rect">
            <a:avLst/>
          </a:prstGeom>
          <a:noFill/>
        </p:spPr>
        <p:txBody>
          <a:bodyPr wrap="none" lIns="91440" tIns="45720" rIns="91440" bIns="45720">
            <a:spAutoFit/>
          </a:bodyPr>
          <a:lstStyle/>
          <a:p>
            <a:pPr marL="285750" indent="-28575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Collect </a:t>
            </a:r>
            <a:r>
              <a:rPr lang="en-US" sz="2400" dirty="0">
                <a:solidFill>
                  <a:schemeClr val="bg1"/>
                </a:solidFill>
                <a:latin typeface="Arial" panose="020B0604020202020204" pitchFamily="34" charset="0"/>
                <a:cs typeface="Arial" panose="020B0604020202020204" pitchFamily="34" charset="0"/>
              </a:rPr>
              <a:t>information and send it back to a third </a:t>
            </a:r>
            <a:r>
              <a:rPr lang="en-US" sz="2400" dirty="0" smtClean="0">
                <a:solidFill>
                  <a:schemeClr val="bg1"/>
                </a:solidFill>
                <a:latin typeface="Arial" panose="020B0604020202020204" pitchFamily="34" charset="0"/>
                <a:cs typeface="Arial" panose="020B0604020202020204" pitchFamily="34" charset="0"/>
              </a:rPr>
              <a:t>party.</a:t>
            </a:r>
            <a:r>
              <a:rPr lang="en-US" dirty="0">
                <a:solidFill>
                  <a:schemeClr val="bg1"/>
                </a:solidFill>
              </a:rPr>
              <a:t> </a:t>
            </a: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11" name="Rectangle 10"/>
          <p:cNvSpPr/>
          <p:nvPr/>
        </p:nvSpPr>
        <p:spPr>
          <a:xfrm>
            <a:off x="438944" y="4362450"/>
            <a:ext cx="7461009" cy="1200329"/>
          </a:xfrm>
          <a:prstGeom prst="rect">
            <a:avLst/>
          </a:prstGeom>
          <a:noFill/>
        </p:spPr>
        <p:txBody>
          <a:bodyPr wrap="square" lIns="91440" tIns="45720" rIns="91440" bIns="45720">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Keystroke logging software is one of the oldest forms of </a:t>
            </a:r>
            <a:r>
              <a:rPr lang="en-US" sz="2400" dirty="0" smtClean="0">
                <a:solidFill>
                  <a:schemeClr val="bg1"/>
                </a:solidFill>
                <a:latin typeface="Arial" panose="020B0604020202020204" pitchFamily="34" charset="0"/>
                <a:cs typeface="Arial" panose="020B0604020202020204" pitchFamily="34" charset="0"/>
              </a:rPr>
              <a:t>malware . It's </a:t>
            </a:r>
            <a:r>
              <a:rPr lang="en-US" sz="2400" dirty="0">
                <a:solidFill>
                  <a:schemeClr val="bg1"/>
                </a:solidFill>
                <a:latin typeface="Arial" panose="020B0604020202020204" pitchFamily="34" charset="0"/>
                <a:cs typeface="Arial" panose="020B0604020202020204" pitchFamily="34" charset="0"/>
              </a:rPr>
              <a:t>still popular and often used as part of larger cyber attacks.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785" y="3408167"/>
            <a:ext cx="2826503" cy="2670636"/>
          </a:xfrm>
          <a:prstGeom prst="rect">
            <a:avLst/>
          </a:prstGeom>
          <a:blipFill dpi="0" rotWithShape="1">
            <a:blip r:embed="rId3"/>
            <a:srcRect/>
            <a:stretch>
              <a:fillRect/>
            </a:stretch>
          </a:blipFill>
          <a:effectLst>
            <a:outerShdw dir="5400000" algn="ctr" rotWithShape="0">
              <a:srgbClr val="000000"/>
            </a:outerShdw>
          </a:effectLst>
        </p:spPr>
      </p:pic>
      <p:sp>
        <p:nvSpPr>
          <p:cNvPr id="13" name="Date Placeholder 12"/>
          <p:cNvSpPr>
            <a:spLocks noGrp="1"/>
          </p:cNvSpPr>
          <p:nvPr>
            <p:ph type="dt" sz="half" idx="10"/>
          </p:nvPr>
        </p:nvSpPr>
        <p:spPr/>
        <p:txBody>
          <a:bodyPr/>
          <a:lstStyle/>
          <a:p>
            <a:fld id="{3BCF9091-F8D1-4B7F-A7C8-739331B5D8E2}"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37</a:t>
            </a:fld>
            <a:endParaRPr lang="en-US" dirty="0"/>
          </a:p>
        </p:txBody>
      </p:sp>
    </p:spTree>
    <p:extLst>
      <p:ext uri="{BB962C8B-B14F-4D97-AF65-F5344CB8AC3E}">
        <p14:creationId xmlns:p14="http://schemas.microsoft.com/office/powerpoint/2010/main" val="36866486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00575" y="271463"/>
            <a:ext cx="4169352" cy="707886"/>
          </a:xfrm>
          <a:prstGeom prst="rect">
            <a:avLst/>
          </a:prstGeom>
        </p:spPr>
        <p:txBody>
          <a:bodyPr wrap="square">
            <a:spAutoFit/>
          </a:bodyPr>
          <a:lstStyle/>
          <a:p>
            <a:r>
              <a:rPr lang="en-US" sz="4000" dirty="0">
                <a:solidFill>
                  <a:srgbClr val="72D3FE"/>
                </a:solidFill>
                <a:latin typeface="Algerian" panose="04020705040A02060702" pitchFamily="82" charset="0"/>
              </a:rPr>
              <a:t>Uses of Bots</a:t>
            </a:r>
          </a:p>
        </p:txBody>
      </p:sp>
      <p:sp>
        <p:nvSpPr>
          <p:cNvPr id="6" name="Rectangle 5"/>
          <p:cNvSpPr/>
          <p:nvPr/>
        </p:nvSpPr>
        <p:spPr>
          <a:xfrm>
            <a:off x="300037" y="1362760"/>
            <a:ext cx="10172700" cy="954107"/>
          </a:xfrm>
          <a:prstGeom prst="rect">
            <a:avLst/>
          </a:prstGeom>
        </p:spPr>
        <p:txBody>
          <a:bodyPr wrap="square">
            <a:spAutoFit/>
          </a:bodyPr>
          <a:lstStyle/>
          <a:p>
            <a:r>
              <a:rPr lang="en-US" dirty="0">
                <a:solidFill>
                  <a:srgbClr val="72D3FE"/>
                </a:solidFill>
              </a:rPr>
              <a:t> </a:t>
            </a:r>
            <a:r>
              <a:rPr lang="en-US" sz="2800" b="1" dirty="0">
                <a:solidFill>
                  <a:srgbClr val="72D3FE"/>
                </a:solidFill>
              </a:rPr>
              <a:t>Installing advertisement add-ons and browser helper objects (BHOs</a:t>
            </a:r>
            <a:r>
              <a:rPr lang="en-US" sz="2800" b="1" dirty="0" smtClean="0">
                <a:solidFill>
                  <a:srgbClr val="72D3FE"/>
                </a:solidFill>
              </a:rPr>
              <a:t>):</a:t>
            </a:r>
            <a:endParaRPr lang="en-US" sz="2800" b="1" dirty="0">
              <a:solidFill>
                <a:srgbClr val="72D3FE"/>
              </a:solidFill>
            </a:endParaRPr>
          </a:p>
        </p:txBody>
      </p:sp>
      <p:sp>
        <p:nvSpPr>
          <p:cNvPr id="7" name="Rectangle 6"/>
          <p:cNvSpPr/>
          <p:nvPr/>
        </p:nvSpPr>
        <p:spPr>
          <a:xfrm>
            <a:off x="300037" y="2469445"/>
            <a:ext cx="7225632" cy="461665"/>
          </a:xfrm>
          <a:prstGeom prst="rect">
            <a:avLst/>
          </a:prstGeom>
        </p:spPr>
        <p:txBody>
          <a:bodyPr wrap="none">
            <a:spAutoFit/>
          </a:bodyPr>
          <a:lstStyle/>
          <a:p>
            <a:pPr marL="342900" indent="-342900">
              <a:buFont typeface="Wingdings" panose="05000000000000000000" pitchFamily="2" charset="2"/>
              <a:buChar char="Ø"/>
            </a:pPr>
            <a:r>
              <a:rPr lang="en-US" sz="2400" dirty="0">
                <a:solidFill>
                  <a:schemeClr val="bg1"/>
                </a:solidFill>
              </a:rPr>
              <a:t>Botnets can also be used to gain financial </a:t>
            </a:r>
            <a:r>
              <a:rPr lang="en-US" sz="2400" dirty="0" smtClean="0">
                <a:solidFill>
                  <a:schemeClr val="bg1"/>
                </a:solidFill>
              </a:rPr>
              <a:t>advantages.</a:t>
            </a:r>
            <a:endParaRPr lang="en-US" sz="2400" dirty="0">
              <a:solidFill>
                <a:schemeClr val="bg1"/>
              </a:solidFill>
            </a:endParaRPr>
          </a:p>
        </p:txBody>
      </p:sp>
      <p:sp>
        <p:nvSpPr>
          <p:cNvPr id="8" name="Rectangle 7"/>
          <p:cNvSpPr/>
          <p:nvPr/>
        </p:nvSpPr>
        <p:spPr>
          <a:xfrm>
            <a:off x="300037" y="3083688"/>
            <a:ext cx="7058026"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The operator </a:t>
            </a:r>
            <a:r>
              <a:rPr lang="en-US" sz="2400" dirty="0" smtClean="0">
                <a:solidFill>
                  <a:schemeClr val="bg1"/>
                </a:solidFill>
              </a:rPr>
              <a:t>of </a:t>
            </a:r>
            <a:r>
              <a:rPr lang="en-US" sz="2400" dirty="0">
                <a:solidFill>
                  <a:schemeClr val="bg1"/>
                </a:solidFill>
              </a:rPr>
              <a:t>Web site negotiates a deal with some hosting companies that pay for clicks on </a:t>
            </a:r>
            <a:r>
              <a:rPr lang="en-US" sz="2400" dirty="0" smtClean="0">
                <a:solidFill>
                  <a:schemeClr val="bg1"/>
                </a:solidFill>
              </a:rPr>
              <a:t>ads.</a:t>
            </a:r>
            <a:endParaRPr lang="en-US" sz="2400" dirty="0">
              <a:solidFill>
                <a:schemeClr val="bg1"/>
              </a:solidFill>
            </a:endParaRPr>
          </a:p>
        </p:txBody>
      </p:sp>
      <p:sp>
        <p:nvSpPr>
          <p:cNvPr id="9" name="Rectangle 8"/>
          <p:cNvSpPr/>
          <p:nvPr/>
        </p:nvSpPr>
        <p:spPr>
          <a:xfrm>
            <a:off x="285749" y="3914685"/>
            <a:ext cx="7072314" cy="1200329"/>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With the help of a botnet, these clicks can be “automated” so that instantly a few thousand bots click on the pop-ups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785" y="3408167"/>
            <a:ext cx="2826503" cy="2670636"/>
          </a:xfrm>
          <a:prstGeom prst="rect">
            <a:avLst/>
          </a:prstGeom>
          <a:blipFill dpi="0" rotWithShape="1">
            <a:blip r:embed="rId3"/>
            <a:srcRect/>
            <a:stretch>
              <a:fillRect/>
            </a:stretch>
          </a:blipFill>
          <a:effectLst>
            <a:outerShdw dir="5400000" algn="ctr" rotWithShape="0">
              <a:srgbClr val="000000"/>
            </a:outerShdw>
          </a:effectLst>
        </p:spPr>
      </p:pic>
      <p:sp>
        <p:nvSpPr>
          <p:cNvPr id="13" name="Date Placeholder 12"/>
          <p:cNvSpPr>
            <a:spLocks noGrp="1"/>
          </p:cNvSpPr>
          <p:nvPr>
            <p:ph type="dt" sz="half" idx="10"/>
          </p:nvPr>
        </p:nvSpPr>
        <p:spPr/>
        <p:txBody>
          <a:bodyPr/>
          <a:lstStyle/>
          <a:p>
            <a:fld id="{958FBC5C-1A7D-49C7-A06B-6E19DE49775E}"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38</a:t>
            </a:fld>
            <a:endParaRPr lang="en-US" dirty="0"/>
          </a:p>
        </p:txBody>
      </p:sp>
    </p:spTree>
    <p:extLst>
      <p:ext uri="{BB962C8B-B14F-4D97-AF65-F5344CB8AC3E}">
        <p14:creationId xmlns:p14="http://schemas.microsoft.com/office/powerpoint/2010/main" val="27360440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15240" y="272534"/>
            <a:ext cx="3478837" cy="707886"/>
          </a:xfrm>
          <a:prstGeom prst="rect">
            <a:avLst/>
          </a:prstGeom>
        </p:spPr>
        <p:txBody>
          <a:bodyPr wrap="none">
            <a:spAutoFit/>
          </a:bodyPr>
          <a:lstStyle/>
          <a:p>
            <a:r>
              <a:rPr lang="en-US" sz="4000" dirty="0">
                <a:solidFill>
                  <a:srgbClr val="72D3FE"/>
                </a:solidFill>
                <a:latin typeface="Algerian" panose="04020705040A02060702" pitchFamily="82" charset="0"/>
              </a:rPr>
              <a:t>Uses of Bots</a:t>
            </a:r>
          </a:p>
        </p:txBody>
      </p:sp>
      <p:sp>
        <p:nvSpPr>
          <p:cNvPr id="6" name="Rectangle 5"/>
          <p:cNvSpPr/>
          <p:nvPr/>
        </p:nvSpPr>
        <p:spPr>
          <a:xfrm>
            <a:off x="401200" y="1415534"/>
            <a:ext cx="5184689" cy="523220"/>
          </a:xfrm>
          <a:prstGeom prst="rect">
            <a:avLst/>
          </a:prstGeom>
        </p:spPr>
        <p:txBody>
          <a:bodyPr wrap="none">
            <a:spAutoFit/>
          </a:bodyPr>
          <a:lstStyle/>
          <a:p>
            <a:r>
              <a:rPr lang="en-US" sz="2800" dirty="0">
                <a:solidFill>
                  <a:srgbClr val="72D3FE"/>
                </a:solidFill>
              </a:rPr>
              <a:t>Manipulating online </a:t>
            </a:r>
            <a:r>
              <a:rPr lang="en-US" sz="2800" dirty="0" smtClean="0">
                <a:solidFill>
                  <a:srgbClr val="72D3FE"/>
                </a:solidFill>
              </a:rPr>
              <a:t>polls/games:</a:t>
            </a:r>
            <a:endParaRPr lang="en-US" sz="2800" dirty="0">
              <a:solidFill>
                <a:srgbClr val="72D3FE"/>
              </a:solidFill>
            </a:endParaRPr>
          </a:p>
        </p:txBody>
      </p:sp>
      <p:sp>
        <p:nvSpPr>
          <p:cNvPr id="7" name="Rectangle 6"/>
          <p:cNvSpPr/>
          <p:nvPr/>
        </p:nvSpPr>
        <p:spPr>
          <a:xfrm>
            <a:off x="401200" y="2143035"/>
            <a:ext cx="7314050" cy="461665"/>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Online polls/games </a:t>
            </a:r>
            <a:r>
              <a:rPr lang="en-US" sz="2400" dirty="0" smtClean="0">
                <a:solidFill>
                  <a:schemeClr val="bg1"/>
                </a:solidFill>
              </a:rPr>
              <a:t>easy </a:t>
            </a:r>
            <a:r>
              <a:rPr lang="en-US" sz="2400" dirty="0">
                <a:solidFill>
                  <a:schemeClr val="bg1"/>
                </a:solidFill>
              </a:rPr>
              <a:t>to manipulate </a:t>
            </a:r>
            <a:r>
              <a:rPr lang="en-US" sz="2400" dirty="0" smtClean="0">
                <a:solidFill>
                  <a:schemeClr val="bg1"/>
                </a:solidFill>
              </a:rPr>
              <a:t> </a:t>
            </a:r>
            <a:r>
              <a:rPr lang="en-US" sz="2400" dirty="0">
                <a:solidFill>
                  <a:schemeClr val="bg1"/>
                </a:solidFill>
              </a:rPr>
              <a:t>with </a:t>
            </a:r>
            <a:r>
              <a:rPr lang="en-US" sz="2400" dirty="0" smtClean="0">
                <a:solidFill>
                  <a:schemeClr val="bg1"/>
                </a:solidFill>
              </a:rPr>
              <a:t>botnets.</a:t>
            </a:r>
            <a:endParaRPr lang="en-US" sz="2400" dirty="0">
              <a:solidFill>
                <a:schemeClr val="bg1"/>
              </a:solidFill>
            </a:endParaRPr>
          </a:p>
        </p:txBody>
      </p:sp>
      <p:sp>
        <p:nvSpPr>
          <p:cNvPr id="8" name="Rectangle 7"/>
          <p:cNvSpPr/>
          <p:nvPr/>
        </p:nvSpPr>
        <p:spPr>
          <a:xfrm>
            <a:off x="401200" y="2808981"/>
            <a:ext cx="7114025" cy="1200329"/>
          </a:xfrm>
          <a:prstGeom prst="rect">
            <a:avLst/>
          </a:prstGeom>
        </p:spPr>
        <p:txBody>
          <a:bodyPr wrap="square">
            <a:spAutoFit/>
          </a:bodyPr>
          <a:lstStyle/>
          <a:p>
            <a:pPr marL="342900" indent="-342900">
              <a:buFont typeface="Wingdings" panose="05000000000000000000" pitchFamily="2" charset="2"/>
              <a:buChar char="Ø"/>
            </a:pPr>
            <a:r>
              <a:rPr lang="en-US" sz="2400" dirty="0" smtClean="0">
                <a:solidFill>
                  <a:schemeClr val="bg1"/>
                </a:solidFill>
              </a:rPr>
              <a:t>In botnet every </a:t>
            </a:r>
            <a:r>
              <a:rPr lang="en-US" sz="2400" dirty="0">
                <a:solidFill>
                  <a:schemeClr val="bg1"/>
                </a:solidFill>
              </a:rPr>
              <a:t>bot has a distinct IP </a:t>
            </a:r>
            <a:r>
              <a:rPr lang="en-US" sz="2400" dirty="0" smtClean="0">
                <a:solidFill>
                  <a:schemeClr val="bg1"/>
                </a:solidFill>
              </a:rPr>
              <a:t>address, </a:t>
            </a:r>
            <a:r>
              <a:rPr lang="en-US" sz="2400" dirty="0">
                <a:solidFill>
                  <a:schemeClr val="bg1"/>
                </a:solidFill>
              </a:rPr>
              <a:t>every vote will have the same credibility as a vote cast by a real </a:t>
            </a:r>
            <a:r>
              <a:rPr lang="en-US" sz="2400" dirty="0" smtClean="0">
                <a:solidFill>
                  <a:schemeClr val="bg1"/>
                </a:solidFill>
              </a:rPr>
              <a:t>person.</a:t>
            </a:r>
            <a:endParaRPr lang="en-US" sz="24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785" y="3408167"/>
            <a:ext cx="2826503" cy="2670636"/>
          </a:xfrm>
          <a:prstGeom prst="rect">
            <a:avLst/>
          </a:prstGeom>
          <a:blipFill dpi="0" rotWithShape="1">
            <a:blip r:embed="rId3"/>
            <a:srcRect/>
            <a:stretch>
              <a:fillRect/>
            </a:stretch>
          </a:blipFill>
          <a:effectLst>
            <a:outerShdw dir="5400000" algn="ctr" rotWithShape="0">
              <a:srgbClr val="000000"/>
            </a:outerShdw>
          </a:effectLst>
        </p:spPr>
      </p:pic>
      <p:sp>
        <p:nvSpPr>
          <p:cNvPr id="12" name="Date Placeholder 11"/>
          <p:cNvSpPr>
            <a:spLocks noGrp="1"/>
          </p:cNvSpPr>
          <p:nvPr>
            <p:ph type="dt" sz="half" idx="10"/>
          </p:nvPr>
        </p:nvSpPr>
        <p:spPr/>
        <p:txBody>
          <a:bodyPr/>
          <a:lstStyle/>
          <a:p>
            <a:fld id="{EC2BCAB4-056D-4CF0-B6D8-01F41F6E1351}" type="datetime1">
              <a:rPr lang="en-US" smtClean="0"/>
              <a:t>4/27/2021</a:t>
            </a:fld>
            <a:endParaRPr lang="en-US"/>
          </a:p>
        </p:txBody>
      </p:sp>
      <p:sp>
        <p:nvSpPr>
          <p:cNvPr id="13" name="Slide Number Placeholder 12"/>
          <p:cNvSpPr>
            <a:spLocks noGrp="1"/>
          </p:cNvSpPr>
          <p:nvPr>
            <p:ph type="sldNum" sz="quarter" idx="12"/>
          </p:nvPr>
        </p:nvSpPr>
        <p:spPr/>
        <p:txBody>
          <a:bodyPr/>
          <a:lstStyle/>
          <a:p>
            <a:fld id="{9530C398-067E-418C-82ED-70AD89047961}" type="slidenum">
              <a:rPr lang="en-US" smtClean="0"/>
              <a:pPr/>
              <a:t>39</a:t>
            </a:fld>
            <a:endParaRPr lang="en-US" dirty="0"/>
          </a:p>
        </p:txBody>
      </p:sp>
    </p:spTree>
    <p:extLst>
      <p:ext uri="{BB962C8B-B14F-4D97-AF65-F5344CB8AC3E}">
        <p14:creationId xmlns:p14="http://schemas.microsoft.com/office/powerpoint/2010/main" val="3874265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5146" y="1124322"/>
            <a:ext cx="9025631" cy="3354765"/>
          </a:xfrm>
          <a:prstGeom prst="rect">
            <a:avLst/>
          </a:prstGeom>
        </p:spPr>
        <p:txBody>
          <a:bodyPr wrap="square">
            <a:spAutoFit/>
          </a:bodyPr>
          <a:lstStyle/>
          <a:p>
            <a:r>
              <a:rPr lang="en-US" sz="2000" dirty="0" smtClean="0">
                <a:solidFill>
                  <a:schemeClr val="bg1"/>
                </a:solidFill>
                <a:latin typeface="Arial" panose="020B0604020202020204" pitchFamily="34" charset="0"/>
                <a:cs typeface="Arial" panose="020B0604020202020204" pitchFamily="34" charset="0"/>
              </a:rPr>
              <a:t>MALWARE stands for </a:t>
            </a:r>
            <a:r>
              <a:rPr lang="en-US" sz="2400" dirty="0" smtClean="0">
                <a:solidFill>
                  <a:schemeClr val="bg1"/>
                </a:solidFill>
                <a:latin typeface="Arial" panose="020B0604020202020204" pitchFamily="34" charset="0"/>
                <a:cs typeface="Arial" panose="020B0604020202020204" pitchFamily="34" charset="0"/>
              </a:rPr>
              <a:t>malicious software</a:t>
            </a:r>
            <a:r>
              <a:rPr lang="en-US" sz="2000" dirty="0" smtClean="0">
                <a:solidFill>
                  <a:schemeClr val="bg1"/>
                </a:solidFill>
                <a:latin typeface="Arial" panose="020B0604020202020204" pitchFamily="34" charset="0"/>
                <a:cs typeface="Arial" panose="020B0604020202020204" pitchFamily="34" charset="0"/>
              </a:rPr>
              <a:t>.</a:t>
            </a:r>
          </a:p>
          <a:p>
            <a:endParaRPr lang="en-US" sz="2000" dirty="0" smtClean="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A program that is inserted into a system, usually covertly, with the intent of compromising the confidentiality, integrity, or availability of the victim’s data, applications, or operating system or otherwise annoying or disrupting the victim.</a:t>
            </a:r>
          </a:p>
          <a:p>
            <a:endParaRPr lang="en-US" sz="2000" dirty="0">
              <a:solidFill>
                <a:schemeClr val="bg1"/>
              </a:solidFill>
              <a:latin typeface="Arial" panose="020B0604020202020204" pitchFamily="34" charset="0"/>
              <a:cs typeface="Arial" panose="020B0604020202020204" pitchFamily="34" charset="0"/>
            </a:endParaRPr>
          </a:p>
          <a:p>
            <a:endParaRPr lang="en-US" sz="2000" dirty="0" smtClean="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Malware is used to gather sensitive information or to gain access to private systems</a:t>
            </a:r>
            <a:r>
              <a:rPr lang="en-US" sz="2800" dirty="0" smtClean="0">
                <a:solidFill>
                  <a:schemeClr val="bg1"/>
                </a:solidFill>
                <a:latin typeface="Arial" panose="020B0604020202020204" pitchFamily="34" charset="0"/>
                <a:cs typeface="Arial" panose="020B0604020202020204" pitchFamily="34" charset="0"/>
              </a:rPr>
              <a:t>.</a:t>
            </a:r>
            <a:endParaRPr lang="en-US" sz="2800"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18369" y="0"/>
            <a:ext cx="6096000" cy="2669962"/>
          </a:xfrm>
          <a:prstGeom prst="rect">
            <a:avLst/>
          </a:prstGeom>
        </p:spPr>
        <p:txBody>
          <a:bodyPr>
            <a:spAutoFit/>
          </a:bodyPr>
          <a:lstStyle/>
          <a:p>
            <a:pPr>
              <a:lnSpc>
                <a:spcPts val="6737"/>
              </a:lnSpc>
            </a:pPr>
            <a:r>
              <a:rPr lang="en-US" sz="3600" spc="507" dirty="0" smtClean="0">
                <a:solidFill>
                  <a:srgbClr val="A5D4FF"/>
                </a:solidFill>
                <a:latin typeface="Bebas Neue"/>
              </a:rPr>
              <a:t>WHAT</a:t>
            </a:r>
          </a:p>
          <a:p>
            <a:pPr>
              <a:lnSpc>
                <a:spcPts val="6737"/>
              </a:lnSpc>
            </a:pPr>
            <a:r>
              <a:rPr lang="en-US" sz="2800" spc="507" dirty="0" smtClean="0">
                <a:solidFill>
                  <a:srgbClr val="A5D4FF"/>
                </a:solidFill>
                <a:latin typeface="Bebas Neue"/>
              </a:rPr>
              <a:t>IS</a:t>
            </a:r>
          </a:p>
          <a:p>
            <a:pPr>
              <a:lnSpc>
                <a:spcPts val="6737"/>
              </a:lnSpc>
            </a:pPr>
            <a:r>
              <a:rPr lang="en-US" sz="3600" spc="507" dirty="0" smtClean="0">
                <a:solidFill>
                  <a:srgbClr val="A5D4FF"/>
                </a:solidFill>
                <a:latin typeface="Bebas Neue"/>
              </a:rPr>
              <a:t>MALWARE</a:t>
            </a:r>
            <a:endParaRPr lang="en-US" sz="3600" spc="507" dirty="0">
              <a:solidFill>
                <a:srgbClr val="A5D4FF"/>
              </a:solidFill>
              <a:latin typeface="Bebas Neue"/>
            </a:endParaRPr>
          </a:p>
        </p:txBody>
      </p:sp>
      <p:sp>
        <p:nvSpPr>
          <p:cNvPr id="5" name="Minus 4"/>
          <p:cNvSpPr/>
          <p:nvPr/>
        </p:nvSpPr>
        <p:spPr>
          <a:xfrm>
            <a:off x="-585944" y="2620732"/>
            <a:ext cx="4403342"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p:cNvSpPr>
            <a:spLocks noGrp="1"/>
          </p:cNvSpPr>
          <p:nvPr>
            <p:ph type="dt" sz="half" idx="10"/>
          </p:nvPr>
        </p:nvSpPr>
        <p:spPr/>
        <p:txBody>
          <a:bodyPr/>
          <a:lstStyle/>
          <a:p>
            <a:fld id="{98A15383-FD12-418F-8965-867E5D75761F}"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t>4</a:t>
            </a:fld>
            <a:endParaRPr lang="en-US"/>
          </a:p>
        </p:txBody>
      </p:sp>
    </p:spTree>
    <p:extLst>
      <p:ext uri="{BB962C8B-B14F-4D97-AF65-F5344CB8AC3E}">
        <p14:creationId xmlns:p14="http://schemas.microsoft.com/office/powerpoint/2010/main" val="1276604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66062" y="152174"/>
            <a:ext cx="6917821" cy="707886"/>
          </a:xfrm>
          <a:prstGeom prst="rect">
            <a:avLst/>
          </a:prstGeom>
        </p:spPr>
        <p:txBody>
          <a:bodyPr wrap="square">
            <a:spAutoFit/>
          </a:bodyPr>
          <a:lstStyle/>
          <a:p>
            <a:r>
              <a:rPr lang="en-US" sz="4000" dirty="0">
                <a:solidFill>
                  <a:srgbClr val="72D3FE"/>
                </a:solidFill>
                <a:latin typeface="Algerian" panose="04020705040A02060702" pitchFamily="82" charset="0"/>
              </a:rPr>
              <a:t>Uses of Bots</a:t>
            </a:r>
          </a:p>
        </p:txBody>
      </p:sp>
      <p:sp>
        <p:nvSpPr>
          <p:cNvPr id="14" name="Rectangle 13"/>
          <p:cNvSpPr/>
          <p:nvPr/>
        </p:nvSpPr>
        <p:spPr>
          <a:xfrm>
            <a:off x="0" y="1428451"/>
            <a:ext cx="5329491" cy="492443"/>
          </a:xfrm>
          <a:prstGeom prst="rect">
            <a:avLst/>
          </a:prstGeom>
        </p:spPr>
        <p:txBody>
          <a:bodyPr wrap="square">
            <a:spAutoFit/>
          </a:bodyPr>
          <a:lstStyle/>
          <a:p>
            <a:pPr marL="457200" indent="-457200" algn="ctr">
              <a:buFont typeface="Wingdings" panose="05000000000000000000" pitchFamily="2" charset="2"/>
              <a:buChar char="Ø"/>
            </a:pPr>
            <a:r>
              <a:rPr lang="en-US" sz="2600" dirty="0">
                <a:ln w="0"/>
                <a:solidFill>
                  <a:schemeClr val="bg1"/>
                </a:solidFill>
                <a:effectLst>
                  <a:outerShdw blurRad="38100" dist="19050" dir="2700000" algn="tl" rotWithShape="0">
                    <a:schemeClr val="dk1">
                      <a:alpha val="40000"/>
                    </a:schemeClr>
                  </a:outerShdw>
                </a:effectLst>
              </a:rPr>
              <a:t>Distinguishes a bot from worm</a:t>
            </a:r>
          </a:p>
        </p:txBody>
      </p:sp>
      <p:sp>
        <p:nvSpPr>
          <p:cNvPr id="15" name="Rectangle 14"/>
          <p:cNvSpPr/>
          <p:nvPr/>
        </p:nvSpPr>
        <p:spPr>
          <a:xfrm>
            <a:off x="756135" y="1920895"/>
            <a:ext cx="10230610" cy="1200329"/>
          </a:xfrm>
          <a:prstGeom prst="rect">
            <a:avLst/>
          </a:prstGeom>
        </p:spPr>
        <p:txBody>
          <a:bodyPr wrap="square">
            <a:spAutoFit/>
          </a:bodyPr>
          <a:lstStyle/>
          <a:p>
            <a:pPr marL="342900" indent="-342900">
              <a:buFont typeface="Arial" panose="020B0604020202020204" pitchFamily="34" charset="0"/>
              <a:buChar char="•"/>
            </a:pPr>
            <a:r>
              <a:rPr lang="en-US" sz="2400" b="1" dirty="0">
                <a:solidFill>
                  <a:schemeClr val="bg1"/>
                </a:solidFill>
              </a:rPr>
              <a:t>W</a:t>
            </a:r>
            <a:r>
              <a:rPr lang="en-US" sz="2400" b="1" dirty="0" smtClean="0">
                <a:solidFill>
                  <a:schemeClr val="bg1"/>
                </a:solidFill>
              </a:rPr>
              <a:t>orm</a:t>
            </a:r>
            <a:r>
              <a:rPr lang="en-US" sz="2400" dirty="0" smtClean="0">
                <a:solidFill>
                  <a:schemeClr val="bg1"/>
                </a:solidFill>
              </a:rPr>
              <a:t> propagates </a:t>
            </a:r>
            <a:r>
              <a:rPr lang="en-US" sz="2400" dirty="0">
                <a:solidFill>
                  <a:schemeClr val="bg1"/>
                </a:solidFill>
              </a:rPr>
              <a:t>itself and activates </a:t>
            </a:r>
            <a:r>
              <a:rPr lang="en-US" sz="2400" dirty="0" smtClean="0">
                <a:solidFill>
                  <a:schemeClr val="bg1"/>
                </a:solidFill>
              </a:rPr>
              <a:t>itself</a:t>
            </a:r>
          </a:p>
          <a:p>
            <a:pPr marL="342900" indent="-342900">
              <a:buFont typeface="Arial" panose="020B0604020202020204" pitchFamily="34" charset="0"/>
              <a:buChar char="•"/>
            </a:pPr>
            <a:r>
              <a:rPr lang="en-US" sz="2400" b="1" dirty="0" smtClean="0">
                <a:solidFill>
                  <a:schemeClr val="bg1"/>
                </a:solidFill>
              </a:rPr>
              <a:t>Bot</a:t>
            </a:r>
            <a:r>
              <a:rPr lang="en-US" sz="2400" dirty="0" smtClean="0">
                <a:solidFill>
                  <a:schemeClr val="bg1"/>
                </a:solidFill>
              </a:rPr>
              <a:t> </a:t>
            </a:r>
            <a:r>
              <a:rPr lang="en-US" sz="2400" dirty="0">
                <a:solidFill>
                  <a:schemeClr val="bg1"/>
                </a:solidFill>
              </a:rPr>
              <a:t>is controlled by some form of command- and-control (C&amp;C) server network.</a:t>
            </a:r>
          </a:p>
        </p:txBody>
      </p:sp>
      <p:sp>
        <p:nvSpPr>
          <p:cNvPr id="16" name="Rectangle 15"/>
          <p:cNvSpPr/>
          <p:nvPr/>
        </p:nvSpPr>
        <p:spPr>
          <a:xfrm>
            <a:off x="0" y="3142773"/>
            <a:ext cx="11440123" cy="492443"/>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Ø"/>
            </a:pPr>
            <a:r>
              <a:rPr lang="en-US" sz="2600" b="0" cap="none" spc="0" dirty="0" smtClean="0">
                <a:ln w="0"/>
                <a:solidFill>
                  <a:schemeClr val="bg1"/>
                </a:solidFill>
                <a:effectLst>
                  <a:outerShdw blurRad="38100" dist="19050" dir="2700000" algn="tl" rotWithShape="0">
                    <a:schemeClr val="dk1">
                      <a:alpha val="40000"/>
                    </a:schemeClr>
                  </a:outerShdw>
                </a:effectLst>
              </a:rPr>
              <a:t>Typical means of implementing the remote control facility is on an IRC Server</a:t>
            </a:r>
            <a:endParaRPr lang="en-US" sz="26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p:cNvSpPr/>
          <p:nvPr/>
        </p:nvSpPr>
        <p:spPr>
          <a:xfrm>
            <a:off x="756135" y="3819373"/>
            <a:ext cx="9402278" cy="830997"/>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chemeClr val="bg1"/>
                </a:solidFill>
              </a:rPr>
              <a:t>Bots </a:t>
            </a:r>
            <a:r>
              <a:rPr lang="en-US" sz="2400" dirty="0">
                <a:solidFill>
                  <a:schemeClr val="bg1"/>
                </a:solidFill>
              </a:rPr>
              <a:t>join a specific channel on this server and treat incoming messages as commands</a:t>
            </a:r>
          </a:p>
        </p:txBody>
      </p:sp>
      <p:sp>
        <p:nvSpPr>
          <p:cNvPr id="18" name="Rectangle 17"/>
          <p:cNvSpPr/>
          <p:nvPr/>
        </p:nvSpPr>
        <p:spPr>
          <a:xfrm>
            <a:off x="699351" y="4857095"/>
            <a:ext cx="11101469"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More recent </a:t>
            </a:r>
            <a:r>
              <a:rPr lang="en-US" sz="2400" dirty="0" smtClean="0">
                <a:solidFill>
                  <a:schemeClr val="bg1"/>
                </a:solidFill>
              </a:rPr>
              <a:t>botnets use coverts communication channel via protocol such as HTTP </a:t>
            </a:r>
            <a:endParaRPr lang="en-US" sz="2400" dirty="0">
              <a:solidFill>
                <a:schemeClr val="bg1"/>
              </a:solidFill>
            </a:endParaRPr>
          </a:p>
        </p:txBody>
      </p:sp>
      <p:sp>
        <p:nvSpPr>
          <p:cNvPr id="7" name="Date Placeholder 6"/>
          <p:cNvSpPr>
            <a:spLocks noGrp="1"/>
          </p:cNvSpPr>
          <p:nvPr>
            <p:ph type="dt" sz="half" idx="10"/>
          </p:nvPr>
        </p:nvSpPr>
        <p:spPr>
          <a:xfrm>
            <a:off x="756135" y="5747657"/>
            <a:ext cx="9963273" cy="968714"/>
          </a:xfrm>
        </p:spPr>
        <p:txBody>
          <a:bodyPr/>
          <a:lstStyle/>
          <a:p>
            <a:pPr marL="171450" indent="-171450">
              <a:buFont typeface="Arial" panose="020B0604020202020204" pitchFamily="34" charset="0"/>
              <a:buChar char="•"/>
            </a:pPr>
            <a:r>
              <a:rPr lang="en-US" sz="2400" dirty="0">
                <a:solidFill>
                  <a:schemeClr val="bg1"/>
                </a:solidFill>
              </a:rPr>
              <a:t>HTTP Distributed control mechanisms, using peer-to-peer protocols to avoid a single point of failure</a:t>
            </a:r>
          </a:p>
          <a:p>
            <a:endParaRPr lang="en-US" dirty="0"/>
          </a:p>
        </p:txBody>
      </p:sp>
      <p:sp>
        <p:nvSpPr>
          <p:cNvPr id="8" name="Slide Number Placeholder 7"/>
          <p:cNvSpPr>
            <a:spLocks noGrp="1"/>
          </p:cNvSpPr>
          <p:nvPr>
            <p:ph type="sldNum" sz="quarter" idx="12"/>
          </p:nvPr>
        </p:nvSpPr>
        <p:spPr/>
        <p:txBody>
          <a:bodyPr/>
          <a:lstStyle/>
          <a:p>
            <a:fld id="{9530C398-067E-418C-82ED-70AD89047961}" type="slidenum">
              <a:rPr lang="en-US" smtClean="0"/>
              <a:pPr/>
              <a:t>40</a:t>
            </a:fld>
            <a:endParaRPr lang="en-US" dirty="0"/>
          </a:p>
        </p:txBody>
      </p:sp>
    </p:spTree>
    <p:extLst>
      <p:ext uri="{BB962C8B-B14F-4D97-AF65-F5344CB8AC3E}">
        <p14:creationId xmlns:p14="http://schemas.microsoft.com/office/powerpoint/2010/main" val="2715951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5057" y="215384"/>
            <a:ext cx="4830168" cy="707886"/>
          </a:xfrm>
          <a:prstGeom prst="rect">
            <a:avLst/>
          </a:prstGeom>
        </p:spPr>
        <p:txBody>
          <a:bodyPr wrap="none">
            <a:spAutoFit/>
          </a:bodyPr>
          <a:lstStyle/>
          <a:p>
            <a:r>
              <a:rPr lang="en-US" sz="4000" dirty="0">
                <a:solidFill>
                  <a:srgbClr val="A5D4FF"/>
                </a:solidFill>
                <a:latin typeface="Algerian" panose="04020705040A02060702" pitchFamily="82" charset="0"/>
              </a:rPr>
              <a:t>Credential Theft</a:t>
            </a:r>
          </a:p>
        </p:txBody>
      </p:sp>
      <p:sp>
        <p:nvSpPr>
          <p:cNvPr id="4" name="Rectangle 3"/>
          <p:cNvSpPr/>
          <p:nvPr/>
        </p:nvSpPr>
        <p:spPr>
          <a:xfrm>
            <a:off x="6003633" y="2967335"/>
            <a:ext cx="184730"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p:cNvSpPr/>
          <p:nvPr/>
        </p:nvSpPr>
        <p:spPr>
          <a:xfrm>
            <a:off x="496389" y="1347541"/>
            <a:ext cx="9091747" cy="1200329"/>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U</a:t>
            </a:r>
            <a:r>
              <a:rPr lang="en-US" sz="2400" dirty="0" smtClean="0">
                <a:solidFill>
                  <a:schemeClr val="bg1"/>
                </a:solidFill>
              </a:rPr>
              <a:t>sers </a:t>
            </a:r>
            <a:r>
              <a:rPr lang="en-US" sz="2400" dirty="0">
                <a:solidFill>
                  <a:schemeClr val="bg1"/>
                </a:solidFill>
              </a:rPr>
              <a:t>send their login and password credentials to banking, gaming, and related sites over encrypted communication channels </a:t>
            </a:r>
            <a:r>
              <a:rPr lang="en-US" sz="2400" dirty="0" smtClean="0">
                <a:solidFill>
                  <a:schemeClr val="bg1"/>
                </a:solidFill>
              </a:rPr>
              <a:t>like  </a:t>
            </a:r>
            <a:r>
              <a:rPr lang="en-US" sz="2400" dirty="0">
                <a:solidFill>
                  <a:schemeClr val="bg1"/>
                </a:solidFill>
              </a:rPr>
              <a:t>HTTPS which protects them from capture by monitoring network packets</a:t>
            </a:r>
          </a:p>
        </p:txBody>
      </p:sp>
      <p:sp>
        <p:nvSpPr>
          <p:cNvPr id="5" name="Rectangle 4"/>
          <p:cNvSpPr/>
          <p:nvPr/>
        </p:nvSpPr>
        <p:spPr>
          <a:xfrm>
            <a:off x="496389" y="2765062"/>
            <a:ext cx="8830490" cy="47734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To bypass </a:t>
            </a:r>
            <a:r>
              <a:rPr lang="en-US" sz="2400" dirty="0" smtClean="0">
                <a:solidFill>
                  <a:schemeClr val="bg1"/>
                </a:solidFill>
              </a:rPr>
              <a:t>this, an </a:t>
            </a:r>
            <a:r>
              <a:rPr lang="en-US" sz="2400" dirty="0">
                <a:solidFill>
                  <a:schemeClr val="bg1"/>
                </a:solidFill>
              </a:rPr>
              <a:t>attacker can install a </a:t>
            </a:r>
            <a:r>
              <a:rPr lang="en-US" sz="2400" dirty="0" err="1" smtClean="0">
                <a:solidFill>
                  <a:schemeClr val="bg1"/>
                </a:solidFill>
              </a:rPr>
              <a:t>keylogger</a:t>
            </a:r>
            <a:r>
              <a:rPr lang="en-US" sz="2400" dirty="0" smtClean="0">
                <a:solidFill>
                  <a:schemeClr val="bg1"/>
                </a:solidFill>
              </a:rPr>
              <a:t>.</a:t>
            </a:r>
            <a:endParaRPr lang="en-US" sz="2400" dirty="0">
              <a:solidFill>
                <a:schemeClr val="bg1"/>
              </a:solidFill>
            </a:endParaRPr>
          </a:p>
        </p:txBody>
      </p:sp>
      <p:sp>
        <p:nvSpPr>
          <p:cNvPr id="6" name="Rectangle 5"/>
          <p:cNvSpPr/>
          <p:nvPr/>
        </p:nvSpPr>
        <p:spPr>
          <a:xfrm>
            <a:off x="496389" y="3573922"/>
            <a:ext cx="9622971"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S</a:t>
            </a:r>
            <a:r>
              <a:rPr lang="en-US" sz="2400" dirty="0" smtClean="0">
                <a:solidFill>
                  <a:schemeClr val="bg1"/>
                </a:solidFill>
              </a:rPr>
              <a:t>ome </a:t>
            </a:r>
            <a:r>
              <a:rPr lang="en-US" sz="2400" dirty="0">
                <a:solidFill>
                  <a:schemeClr val="bg1"/>
                </a:solidFill>
              </a:rPr>
              <a:t>banking and other sites switched to using a graphical applet to enter critical information, such as </a:t>
            </a:r>
            <a:r>
              <a:rPr lang="en-US" sz="2400" dirty="0" smtClean="0">
                <a:solidFill>
                  <a:schemeClr val="bg1"/>
                </a:solidFill>
              </a:rPr>
              <a:t>password.</a:t>
            </a:r>
            <a:endParaRPr lang="en-US" sz="2400" dirty="0">
              <a:solidFill>
                <a:schemeClr val="bg1"/>
              </a:solidFill>
            </a:endParaRPr>
          </a:p>
        </p:txBody>
      </p:sp>
      <p:sp>
        <p:nvSpPr>
          <p:cNvPr id="7" name="Rectangle 6"/>
          <p:cNvSpPr/>
          <p:nvPr/>
        </p:nvSpPr>
        <p:spPr>
          <a:xfrm>
            <a:off x="496389" y="4604359"/>
            <a:ext cx="8360228" cy="1938992"/>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rPr>
              <a:t>In response, attackers developed more general spyware payloads which include monitoring the history and content of browsing activity, redirecting certain Web page requests to fake sites </a:t>
            </a:r>
            <a:r>
              <a:rPr lang="en-US" sz="2400" dirty="0" smtClean="0">
                <a:solidFill>
                  <a:schemeClr val="bg1"/>
                </a:solidFill>
              </a:rPr>
              <a:t>.</a:t>
            </a:r>
          </a:p>
          <a:p>
            <a:endParaRPr lang="en-US" sz="2400" dirty="0"/>
          </a:p>
        </p:txBody>
      </p:sp>
      <p:sp>
        <p:nvSpPr>
          <p:cNvPr id="13" name="Date Placeholder 12"/>
          <p:cNvSpPr>
            <a:spLocks noGrp="1"/>
          </p:cNvSpPr>
          <p:nvPr>
            <p:ph type="dt" sz="half" idx="10"/>
          </p:nvPr>
        </p:nvSpPr>
        <p:spPr/>
        <p:txBody>
          <a:bodyPr/>
          <a:lstStyle/>
          <a:p>
            <a:fld id="{E49B562A-F50E-496F-B044-A8DB3C777CB5}"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41</a:t>
            </a:fld>
            <a:endParaRPr lang="en-US" dirty="0"/>
          </a:p>
        </p:txBody>
      </p:sp>
    </p:spTree>
    <p:extLst>
      <p:ext uri="{BB962C8B-B14F-4D97-AF65-F5344CB8AC3E}">
        <p14:creationId xmlns:p14="http://schemas.microsoft.com/office/powerpoint/2010/main" val="23730792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43855" y="75773"/>
            <a:ext cx="7467109" cy="707886"/>
          </a:xfrm>
          <a:prstGeom prst="rect">
            <a:avLst/>
          </a:prstGeom>
        </p:spPr>
        <p:txBody>
          <a:bodyPr wrap="none">
            <a:spAutoFit/>
          </a:bodyPr>
          <a:lstStyle/>
          <a:p>
            <a:r>
              <a:rPr lang="en-US" sz="4000" dirty="0">
                <a:solidFill>
                  <a:srgbClr val="84D9FE"/>
                </a:solidFill>
                <a:latin typeface="Algerian" panose="04020705040A02060702" pitchFamily="82" charset="0"/>
              </a:rPr>
              <a:t>Phishing and Identity Theft</a:t>
            </a:r>
          </a:p>
        </p:txBody>
      </p:sp>
      <p:sp>
        <p:nvSpPr>
          <p:cNvPr id="6" name="Rectangle 5"/>
          <p:cNvSpPr/>
          <p:nvPr/>
        </p:nvSpPr>
        <p:spPr>
          <a:xfrm>
            <a:off x="415070" y="1557184"/>
            <a:ext cx="6260050" cy="1631216"/>
          </a:xfrm>
          <a:prstGeom prst="rect">
            <a:avLst/>
          </a:prstGeom>
        </p:spPr>
        <p:txBody>
          <a:bodyPr wrap="square">
            <a:spAutoFit/>
          </a:bodyPr>
          <a:lstStyle/>
          <a:p>
            <a:pPr marL="285750" indent="-285750">
              <a:buFont typeface="Wingdings" panose="05000000000000000000" pitchFamily="2" charset="2"/>
              <a:buChar char="Ø"/>
            </a:pPr>
            <a:r>
              <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Phishing </a:t>
            </a:r>
            <a:r>
              <a:rPr lang="en-US" sz="20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is a </a:t>
            </a:r>
            <a:r>
              <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cybercrime</a:t>
            </a:r>
            <a:r>
              <a:rPr lang="en-US" sz="20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where criminals impersonate legitimate organizations via email, text message, advertisement or other means in order to </a:t>
            </a:r>
            <a:r>
              <a:rPr lang="en-US" sz="20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steal sensitive information</a:t>
            </a:r>
            <a:r>
              <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personally identifiable information</a:t>
            </a:r>
            <a:r>
              <a:rPr lang="en-US" sz="20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passwords, credit card </a:t>
            </a:r>
            <a:r>
              <a:rPr lang="en-US" sz="200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numbers etc.</a:t>
            </a:r>
            <a:endParaRPr lang="en-US" sz="20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Rectangle 6"/>
          <p:cNvSpPr/>
          <p:nvPr/>
        </p:nvSpPr>
        <p:spPr>
          <a:xfrm>
            <a:off x="392162" y="3451272"/>
            <a:ext cx="6096000" cy="1323439"/>
          </a:xfrm>
          <a:prstGeom prst="rect">
            <a:avLst/>
          </a:prstGeom>
        </p:spPr>
        <p:txBody>
          <a:bodyPr>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N</a:t>
            </a:r>
            <a:r>
              <a:rPr lang="en-US" sz="2000" dirty="0" smtClean="0">
                <a:solidFill>
                  <a:schemeClr val="bg1"/>
                </a:solidFill>
                <a:latin typeface="Arial" panose="020B0604020202020204" pitchFamily="34" charset="0"/>
                <a:cs typeface="Arial" panose="020B0604020202020204" pitchFamily="34" charset="0"/>
              </a:rPr>
              <a:t>ormally </a:t>
            </a:r>
            <a:r>
              <a:rPr lang="en-US" sz="2000" dirty="0">
                <a:solidFill>
                  <a:schemeClr val="bg1"/>
                </a:solidFill>
                <a:latin typeface="Arial" panose="020B0604020202020204" pitchFamily="34" charset="0"/>
                <a:cs typeface="Arial" panose="020B0604020202020204" pitchFamily="34" charset="0"/>
              </a:rPr>
              <a:t>included in some message suggesting that urgent action is required by the user to authenticate their account, to prevent it being locked. </a:t>
            </a:r>
          </a:p>
        </p:txBody>
      </p:sp>
      <p:sp>
        <p:nvSpPr>
          <p:cNvPr id="8" name="Rectangle 7"/>
          <p:cNvSpPr/>
          <p:nvPr/>
        </p:nvSpPr>
        <p:spPr>
          <a:xfrm>
            <a:off x="392162" y="5037583"/>
            <a:ext cx="6580463" cy="1323439"/>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The first phishing </a:t>
            </a:r>
            <a:r>
              <a:rPr lang="en-US" sz="2000" dirty="0" smtClean="0">
                <a:solidFill>
                  <a:schemeClr val="bg1"/>
                </a:solidFill>
                <a:latin typeface="Arial" panose="020B0604020202020204" pitchFamily="34" charset="0"/>
                <a:cs typeface="Arial" panose="020B0604020202020204" pitchFamily="34" charset="0"/>
              </a:rPr>
              <a:t>lawsuit</a:t>
            </a:r>
            <a:r>
              <a:rPr lang="en-US" sz="2000" dirty="0">
                <a:solidFill>
                  <a:schemeClr val="bg1"/>
                </a:solidFill>
                <a:latin typeface="Arial" panose="020B0604020202020204" pitchFamily="34" charset="0"/>
                <a:cs typeface="Arial" panose="020B0604020202020204" pitchFamily="34" charset="0"/>
              </a:rPr>
              <a:t> was filed in 2004 against a Californian teenager who created </a:t>
            </a:r>
            <a:r>
              <a:rPr lang="en-US" sz="2000" dirty="0" smtClean="0">
                <a:solidFill>
                  <a:schemeClr val="bg1"/>
                </a:solidFill>
                <a:latin typeface="Arial" panose="020B0604020202020204" pitchFamily="34" charset="0"/>
                <a:cs typeface="Arial" panose="020B0604020202020204" pitchFamily="34" charset="0"/>
              </a:rPr>
              <a:t>website </a:t>
            </a:r>
            <a:r>
              <a:rPr lang="en-US" sz="2000" dirty="0">
                <a:solidFill>
                  <a:schemeClr val="bg1"/>
                </a:solidFill>
                <a:latin typeface="Arial" panose="020B0604020202020204" pitchFamily="34" charset="0"/>
                <a:cs typeface="Arial" panose="020B0604020202020204" pitchFamily="34" charset="0"/>
              </a:rPr>
              <a:t>“America Online</a:t>
            </a:r>
            <a:r>
              <a:rPr lang="en-US" sz="2000" dirty="0" smtClean="0">
                <a:solidFill>
                  <a:schemeClr val="bg1"/>
                </a:solidFill>
                <a:latin typeface="Arial" panose="020B0604020202020204" pitchFamily="34" charset="0"/>
                <a:cs typeface="Arial" panose="020B0604020202020204" pitchFamily="34" charset="0"/>
              </a:rPr>
              <a:t>”</a:t>
            </a: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and able </a:t>
            </a:r>
            <a:r>
              <a:rPr lang="en-US" sz="2000" dirty="0">
                <a:solidFill>
                  <a:schemeClr val="bg1"/>
                </a:solidFill>
                <a:latin typeface="Arial" panose="020B0604020202020204" pitchFamily="34" charset="0"/>
                <a:cs typeface="Arial" panose="020B0604020202020204" pitchFamily="34" charset="0"/>
              </a:rPr>
              <a:t>to gain sensitive information from </a:t>
            </a:r>
            <a:r>
              <a:rPr lang="en-US" sz="2000" dirty="0" smtClean="0">
                <a:solidFill>
                  <a:schemeClr val="bg1"/>
                </a:solidFill>
                <a:latin typeface="Arial" panose="020B0604020202020204" pitchFamily="34" charset="0"/>
                <a:cs typeface="Arial" panose="020B0604020202020204" pitchFamily="34" charset="0"/>
              </a:rPr>
              <a:t>users.</a:t>
            </a:r>
            <a:r>
              <a:rPr lang="en-US" sz="2000" dirty="0">
                <a:solidFill>
                  <a:schemeClr val="bg1"/>
                </a:solidFill>
                <a:latin typeface="Arial" panose="020B0604020202020204" pitchFamily="34" charset="0"/>
                <a:cs typeface="Arial" panose="020B0604020202020204" pitchFamily="34" charset="0"/>
              </a:rPr>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634" y="1796985"/>
            <a:ext cx="4994366" cy="3946616"/>
          </a:xfrm>
          <a:prstGeom prst="rect">
            <a:avLst/>
          </a:prstGeom>
        </p:spPr>
      </p:pic>
      <p:sp>
        <p:nvSpPr>
          <p:cNvPr id="12" name="Date Placeholder 11"/>
          <p:cNvSpPr>
            <a:spLocks noGrp="1"/>
          </p:cNvSpPr>
          <p:nvPr>
            <p:ph type="dt" sz="half" idx="10"/>
          </p:nvPr>
        </p:nvSpPr>
        <p:spPr/>
        <p:txBody>
          <a:bodyPr/>
          <a:lstStyle/>
          <a:p>
            <a:fld id="{DDBB7EF9-307D-47D2-A5BC-F2AEC57583A5}" type="datetime1">
              <a:rPr lang="en-US" smtClean="0"/>
              <a:t>4/27/2021</a:t>
            </a:fld>
            <a:endParaRPr lang="en-US" dirty="0"/>
          </a:p>
        </p:txBody>
      </p:sp>
      <p:sp>
        <p:nvSpPr>
          <p:cNvPr id="13" name="Slide Number Placeholder 12"/>
          <p:cNvSpPr>
            <a:spLocks noGrp="1"/>
          </p:cNvSpPr>
          <p:nvPr>
            <p:ph type="sldNum" sz="quarter" idx="12"/>
          </p:nvPr>
        </p:nvSpPr>
        <p:spPr/>
        <p:txBody>
          <a:bodyPr/>
          <a:lstStyle/>
          <a:p>
            <a:fld id="{9530C398-067E-418C-82ED-70AD89047961}" type="slidenum">
              <a:rPr lang="en-US" smtClean="0"/>
              <a:pPr/>
              <a:t>42</a:t>
            </a:fld>
            <a:endParaRPr lang="en-US" dirty="0"/>
          </a:p>
        </p:txBody>
      </p:sp>
    </p:spTree>
    <p:extLst>
      <p:ext uri="{BB962C8B-B14F-4D97-AF65-F5344CB8AC3E}">
        <p14:creationId xmlns:p14="http://schemas.microsoft.com/office/powerpoint/2010/main" val="22810928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1373" y="149788"/>
            <a:ext cx="3623159" cy="769441"/>
          </a:xfrm>
          <a:prstGeom prst="rect">
            <a:avLst/>
          </a:prstGeom>
          <a:noFill/>
        </p:spPr>
        <p:txBody>
          <a:bodyPr wrap="square" rtlCol="0">
            <a:spAutoFit/>
          </a:bodyPr>
          <a:lstStyle/>
          <a:p>
            <a:r>
              <a:rPr lang="en-US" sz="4400" dirty="0" smtClean="0">
                <a:solidFill>
                  <a:srgbClr val="72D3FE"/>
                </a:solidFill>
                <a:latin typeface="Algerian" panose="04020705040A02060702" pitchFamily="82" charset="0"/>
              </a:rPr>
              <a:t>Backdoor</a:t>
            </a:r>
            <a:endParaRPr lang="en-US" sz="4400" dirty="0">
              <a:solidFill>
                <a:srgbClr val="72D3FE"/>
              </a:solidFill>
              <a:latin typeface="Algerian" panose="04020705040A02060702" pitchFamily="82" charset="0"/>
            </a:endParaRPr>
          </a:p>
        </p:txBody>
      </p:sp>
      <p:sp>
        <p:nvSpPr>
          <p:cNvPr id="6" name="Rectangle 5"/>
          <p:cNvSpPr/>
          <p:nvPr/>
        </p:nvSpPr>
        <p:spPr>
          <a:xfrm>
            <a:off x="690151" y="1347224"/>
            <a:ext cx="9244149" cy="1015663"/>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A </a:t>
            </a:r>
            <a:r>
              <a:rPr lang="en-US" sz="2000" dirty="0" smtClean="0">
                <a:solidFill>
                  <a:schemeClr val="bg1"/>
                </a:solidFill>
                <a:latin typeface="Arial" panose="020B0604020202020204" pitchFamily="34" charset="0"/>
                <a:cs typeface="Arial" panose="020B0604020202020204" pitchFamily="34" charset="0"/>
              </a:rPr>
              <a:t>backdoor </a:t>
            </a:r>
            <a:r>
              <a:rPr lang="en-US" sz="2000" dirty="0">
                <a:solidFill>
                  <a:schemeClr val="bg1"/>
                </a:solidFill>
                <a:latin typeface="Arial" panose="020B0604020202020204" pitchFamily="34" charset="0"/>
                <a:cs typeface="Arial" panose="020B0604020202020204" pitchFamily="34" charset="0"/>
              </a:rPr>
              <a:t>is a secret entry point into a program that allows someone who is aware of the backdoor to gain access without going through the usual security access procedures. </a:t>
            </a:r>
          </a:p>
        </p:txBody>
      </p:sp>
      <p:sp>
        <p:nvSpPr>
          <p:cNvPr id="7" name="Rectangle 6"/>
          <p:cNvSpPr/>
          <p:nvPr/>
        </p:nvSpPr>
        <p:spPr>
          <a:xfrm>
            <a:off x="668373" y="2449437"/>
            <a:ext cx="9048206" cy="707886"/>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A developer </a:t>
            </a:r>
            <a:r>
              <a:rPr lang="en-US" sz="2000" dirty="0">
                <a:solidFill>
                  <a:schemeClr val="bg1"/>
                </a:solidFill>
                <a:latin typeface="Arial" panose="020B0604020202020204" pitchFamily="34" charset="0"/>
                <a:cs typeface="Arial" panose="020B0604020202020204" pitchFamily="34" charset="0"/>
              </a:rPr>
              <a:t>may create a backdoor so that an application or operating system can be accessed for troubleshooting or other purposes.</a:t>
            </a:r>
          </a:p>
        </p:txBody>
      </p:sp>
      <p:sp>
        <p:nvSpPr>
          <p:cNvPr id="8" name="Rectangle 7"/>
          <p:cNvSpPr/>
          <p:nvPr/>
        </p:nvSpPr>
        <p:spPr>
          <a:xfrm>
            <a:off x="690151" y="3511266"/>
            <a:ext cx="8943703" cy="707886"/>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Backdoors become threats when unscrupulous programmers use them to gain unauthorized access. </a:t>
            </a:r>
          </a:p>
        </p:txBody>
      </p:sp>
      <p:sp>
        <p:nvSpPr>
          <p:cNvPr id="9" name="Rectangle 8"/>
          <p:cNvSpPr/>
          <p:nvPr/>
        </p:nvSpPr>
        <p:spPr>
          <a:xfrm>
            <a:off x="637899" y="5554360"/>
            <a:ext cx="9048206" cy="400110"/>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It is difficult to implement </a:t>
            </a:r>
            <a:r>
              <a:rPr lang="en-US" sz="2000" dirty="0" smtClean="0">
                <a:solidFill>
                  <a:schemeClr val="bg1"/>
                </a:solidFill>
                <a:latin typeface="Arial" panose="020B0604020202020204" pitchFamily="34" charset="0"/>
                <a:cs typeface="Arial" panose="020B0604020202020204" pitchFamily="34" charset="0"/>
              </a:rPr>
              <a:t>controls </a:t>
            </a:r>
            <a:r>
              <a:rPr lang="en-US" sz="2000" dirty="0">
                <a:solidFill>
                  <a:schemeClr val="bg1"/>
                </a:solidFill>
                <a:latin typeface="Arial" panose="020B0604020202020204" pitchFamily="34" charset="0"/>
                <a:cs typeface="Arial" panose="020B0604020202020204" pitchFamily="34" charset="0"/>
              </a:rPr>
              <a:t>for backdoors in </a:t>
            </a:r>
            <a:r>
              <a:rPr lang="en-US" sz="2000" dirty="0" smtClean="0">
                <a:solidFill>
                  <a:schemeClr val="bg1"/>
                </a:solidFill>
                <a:latin typeface="Arial" panose="020B0604020202020204" pitchFamily="34" charset="0"/>
                <a:cs typeface="Arial" panose="020B0604020202020204" pitchFamily="34" charset="0"/>
              </a:rPr>
              <a:t>applications.</a:t>
            </a:r>
            <a:endParaRPr lang="en-US" sz="20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668373" y="4492531"/>
            <a:ext cx="9048206"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solidFill>
                  <a:schemeClr val="bg1"/>
                </a:solidFill>
                <a:latin typeface="Arial" panose="020B0604020202020204" pitchFamily="34" charset="0"/>
                <a:cs typeface="Arial" panose="020B0604020202020204" pitchFamily="34" charset="0"/>
              </a:rPr>
              <a:t>Attacker often use backdoor that they detect or install themselves to access  the  victim device.</a:t>
            </a:r>
            <a:endParaRPr lang="en-US" sz="2000" dirty="0">
              <a:solidFill>
                <a:schemeClr val="bg1"/>
              </a:solidFill>
              <a:latin typeface="Arial" panose="020B0604020202020204" pitchFamily="34" charset="0"/>
              <a:cs typeface="Arial" panose="020B0604020202020204" pitchFamily="34" charset="0"/>
            </a:endParaRPr>
          </a:p>
        </p:txBody>
      </p:sp>
      <p:sp>
        <p:nvSpPr>
          <p:cNvPr id="13" name="Date Placeholder 12"/>
          <p:cNvSpPr>
            <a:spLocks noGrp="1"/>
          </p:cNvSpPr>
          <p:nvPr>
            <p:ph type="dt" sz="half" idx="10"/>
          </p:nvPr>
        </p:nvSpPr>
        <p:spPr/>
        <p:txBody>
          <a:bodyPr/>
          <a:lstStyle/>
          <a:p>
            <a:fld id="{04815A27-8990-4FD7-8154-72A9762DF424}"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43</a:t>
            </a:fld>
            <a:endParaRPr lang="en-US" dirty="0"/>
          </a:p>
        </p:txBody>
      </p:sp>
    </p:spTree>
    <p:extLst>
      <p:ext uri="{BB962C8B-B14F-4D97-AF65-F5344CB8AC3E}">
        <p14:creationId xmlns:p14="http://schemas.microsoft.com/office/powerpoint/2010/main" val="32259694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98865" y="55901"/>
            <a:ext cx="2457724" cy="769441"/>
          </a:xfrm>
          <a:prstGeom prst="rect">
            <a:avLst/>
          </a:prstGeom>
        </p:spPr>
        <p:txBody>
          <a:bodyPr wrap="none">
            <a:spAutoFit/>
          </a:bodyPr>
          <a:lstStyle/>
          <a:p>
            <a:r>
              <a:rPr lang="en-US" sz="4400" dirty="0" smtClean="0">
                <a:solidFill>
                  <a:srgbClr val="72D3FE"/>
                </a:solidFill>
                <a:latin typeface="Algerian" panose="04020705040A02060702" pitchFamily="82" charset="0"/>
              </a:rPr>
              <a:t>Rootkit</a:t>
            </a:r>
            <a:endParaRPr lang="en-US" sz="4400" dirty="0">
              <a:solidFill>
                <a:srgbClr val="72D3FE"/>
              </a:solidFill>
              <a:latin typeface="Algerian" panose="04020705040A02060702" pitchFamily="82" charset="0"/>
            </a:endParaRPr>
          </a:p>
        </p:txBody>
      </p:sp>
      <p:sp>
        <p:nvSpPr>
          <p:cNvPr id="5" name="Rectangle 4"/>
          <p:cNvSpPr/>
          <p:nvPr/>
        </p:nvSpPr>
        <p:spPr>
          <a:xfrm>
            <a:off x="496389" y="1334185"/>
            <a:ext cx="6433048" cy="1015663"/>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A </a:t>
            </a:r>
            <a:r>
              <a:rPr lang="en-US" sz="2000" b="1" dirty="0" smtClean="0">
                <a:solidFill>
                  <a:schemeClr val="bg1"/>
                </a:solidFill>
                <a:latin typeface="Arial" panose="020B0604020202020204" pitchFamily="34" charset="0"/>
                <a:cs typeface="Arial" panose="020B0604020202020204" pitchFamily="34" charset="0"/>
              </a:rPr>
              <a:t>rootkit</a:t>
            </a:r>
            <a:r>
              <a:rPr lang="en-US" sz="2000" dirty="0">
                <a:solidFill>
                  <a:schemeClr val="bg1"/>
                </a:solidFill>
                <a:latin typeface="Arial" panose="020B0604020202020204" pitchFamily="34" charset="0"/>
                <a:cs typeface="Arial" panose="020B0604020202020204" pitchFamily="34" charset="0"/>
              </a:rPr>
              <a:t> allows someone to maintain command and control over a computer without the computer user/owner knowing about </a:t>
            </a:r>
            <a:r>
              <a:rPr lang="en-US" sz="2000" dirty="0" smtClean="0">
                <a:solidFill>
                  <a:schemeClr val="bg1"/>
                </a:solidFill>
                <a:latin typeface="Arial" panose="020B0604020202020204" pitchFamily="34" charset="0"/>
                <a:cs typeface="Arial" panose="020B0604020202020204" pitchFamily="34" charset="0"/>
              </a:rPr>
              <a:t>it.</a:t>
            </a:r>
            <a:endParaRPr lang="en-US" sz="2000"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496389" y="2661152"/>
            <a:ext cx="6433047" cy="707886"/>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This provides access to all the functions and services of the operating </a:t>
            </a:r>
            <a:r>
              <a:rPr lang="en-US" sz="2000" dirty="0" smtClean="0">
                <a:solidFill>
                  <a:schemeClr val="bg1"/>
                </a:solidFill>
                <a:latin typeface="Arial" panose="020B0604020202020204" pitchFamily="34" charset="0"/>
                <a:cs typeface="Arial" panose="020B0604020202020204" pitchFamily="34" charset="0"/>
              </a:rPr>
              <a:t>system.</a:t>
            </a:r>
            <a:endParaRPr lang="en-US" sz="2000"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496389" y="3610273"/>
            <a:ext cx="6433048" cy="1015663"/>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With root access, an attacker has complete control of the system and can add or change programs and files, monitor </a:t>
            </a:r>
            <a:r>
              <a:rPr lang="en-US" sz="2000" dirty="0" smtClean="0">
                <a:solidFill>
                  <a:schemeClr val="bg1"/>
                </a:solidFill>
                <a:latin typeface="Arial" panose="020B0604020202020204" pitchFamily="34" charset="0"/>
                <a:cs typeface="Arial" panose="020B0604020202020204" pitchFamily="34" charset="0"/>
              </a:rPr>
              <a:t>processes.</a:t>
            </a:r>
            <a:endParaRPr lang="en-US" sz="20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050" y="1334185"/>
            <a:ext cx="4381499" cy="4295090"/>
          </a:xfrm>
          <a:prstGeom prst="rect">
            <a:avLst/>
          </a:prstGeom>
        </p:spPr>
      </p:pic>
      <p:sp>
        <p:nvSpPr>
          <p:cNvPr id="12" name="Date Placeholder 11"/>
          <p:cNvSpPr>
            <a:spLocks noGrp="1"/>
          </p:cNvSpPr>
          <p:nvPr>
            <p:ph type="dt" sz="half" idx="10"/>
          </p:nvPr>
        </p:nvSpPr>
        <p:spPr/>
        <p:txBody>
          <a:bodyPr/>
          <a:lstStyle/>
          <a:p>
            <a:fld id="{662598C3-1F75-4416-A754-08C84ADCE610}" type="datetime1">
              <a:rPr lang="en-US" smtClean="0"/>
              <a:t>4/27/2021</a:t>
            </a:fld>
            <a:endParaRPr lang="en-US"/>
          </a:p>
        </p:txBody>
      </p:sp>
      <p:sp>
        <p:nvSpPr>
          <p:cNvPr id="13" name="Slide Number Placeholder 12"/>
          <p:cNvSpPr>
            <a:spLocks noGrp="1"/>
          </p:cNvSpPr>
          <p:nvPr>
            <p:ph type="sldNum" sz="quarter" idx="12"/>
          </p:nvPr>
        </p:nvSpPr>
        <p:spPr/>
        <p:txBody>
          <a:bodyPr/>
          <a:lstStyle/>
          <a:p>
            <a:fld id="{9530C398-067E-418C-82ED-70AD89047961}" type="slidenum">
              <a:rPr lang="en-US" smtClean="0"/>
              <a:pPr/>
              <a:t>44</a:t>
            </a:fld>
            <a:endParaRPr lang="en-US" dirty="0"/>
          </a:p>
        </p:txBody>
      </p:sp>
    </p:spTree>
    <p:extLst>
      <p:ext uri="{BB962C8B-B14F-4D97-AF65-F5344CB8AC3E}">
        <p14:creationId xmlns:p14="http://schemas.microsoft.com/office/powerpoint/2010/main" val="2594527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06775" y="286208"/>
            <a:ext cx="7548861" cy="707886"/>
          </a:xfrm>
          <a:prstGeom prst="rect">
            <a:avLst/>
          </a:prstGeom>
        </p:spPr>
        <p:txBody>
          <a:bodyPr wrap="none">
            <a:spAutoFit/>
          </a:bodyPr>
          <a:lstStyle/>
          <a:p>
            <a:r>
              <a:rPr lang="en-US" sz="4000" dirty="0" smtClean="0">
                <a:solidFill>
                  <a:srgbClr val="72D3FE"/>
                </a:solidFill>
                <a:latin typeface="Algerian" panose="04020705040A02060702" pitchFamily="82" charset="0"/>
              </a:rPr>
              <a:t>Characteristics of Rootkit</a:t>
            </a:r>
            <a:endParaRPr lang="en-US" sz="4000" dirty="0">
              <a:solidFill>
                <a:srgbClr val="72D3FE"/>
              </a:solidFill>
              <a:latin typeface="Algerian" panose="04020705040A02060702" pitchFamily="82" charset="0"/>
            </a:endParaRPr>
          </a:p>
        </p:txBody>
      </p:sp>
      <p:sp>
        <p:nvSpPr>
          <p:cNvPr id="12" name="Rectangle 11"/>
          <p:cNvSpPr/>
          <p:nvPr/>
        </p:nvSpPr>
        <p:spPr>
          <a:xfrm>
            <a:off x="1815056" y="1950238"/>
            <a:ext cx="2786062" cy="1785937"/>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Persistent</a:t>
            </a:r>
          </a:p>
        </p:txBody>
      </p:sp>
      <p:sp>
        <p:nvSpPr>
          <p:cNvPr id="13" name="Rectangle 12"/>
          <p:cNvSpPr/>
          <p:nvPr/>
        </p:nvSpPr>
        <p:spPr>
          <a:xfrm>
            <a:off x="4731112" y="1950238"/>
            <a:ext cx="2786062" cy="1785937"/>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based</a:t>
            </a:r>
          </a:p>
        </p:txBody>
      </p:sp>
      <p:sp>
        <p:nvSpPr>
          <p:cNvPr id="14" name="Rectangle 13"/>
          <p:cNvSpPr/>
          <p:nvPr/>
        </p:nvSpPr>
        <p:spPr>
          <a:xfrm>
            <a:off x="7647168" y="1950238"/>
            <a:ext cx="2786062" cy="1785937"/>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User </a:t>
            </a:r>
            <a:r>
              <a:rPr lang="en-US" sz="2400" dirty="0" smtClean="0">
                <a:solidFill>
                  <a:schemeClr val="tx1"/>
                </a:solidFill>
              </a:rPr>
              <a:t>mode</a:t>
            </a:r>
            <a:endParaRPr lang="en-US" sz="2400" dirty="0">
              <a:solidFill>
                <a:schemeClr val="tx1"/>
              </a:solidFill>
            </a:endParaRPr>
          </a:p>
        </p:txBody>
      </p:sp>
      <p:sp>
        <p:nvSpPr>
          <p:cNvPr id="15" name="Rectangle 14"/>
          <p:cNvSpPr/>
          <p:nvPr/>
        </p:nvSpPr>
        <p:spPr>
          <a:xfrm>
            <a:off x="4731112" y="3888575"/>
            <a:ext cx="2786062" cy="1785937"/>
          </a:xfrm>
          <a:prstGeom prst="rect">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Virtual machine based</a:t>
            </a:r>
          </a:p>
        </p:txBody>
      </p:sp>
      <p:sp>
        <p:nvSpPr>
          <p:cNvPr id="16" name="Rectangle 15"/>
          <p:cNvSpPr/>
          <p:nvPr/>
        </p:nvSpPr>
        <p:spPr>
          <a:xfrm>
            <a:off x="7669574" y="3888575"/>
            <a:ext cx="2786062" cy="1785937"/>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External mode</a:t>
            </a:r>
            <a:endParaRPr lang="en-US" sz="2400" dirty="0">
              <a:solidFill>
                <a:schemeClr val="tx1"/>
              </a:solidFill>
            </a:endParaRPr>
          </a:p>
        </p:txBody>
      </p:sp>
      <p:sp>
        <p:nvSpPr>
          <p:cNvPr id="17" name="Rectangle 16"/>
          <p:cNvSpPr/>
          <p:nvPr/>
        </p:nvSpPr>
        <p:spPr>
          <a:xfrm>
            <a:off x="1815056" y="3888575"/>
            <a:ext cx="2786062" cy="1785937"/>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Kernel mode</a:t>
            </a:r>
          </a:p>
        </p:txBody>
      </p:sp>
      <p:sp>
        <p:nvSpPr>
          <p:cNvPr id="8" name="Date Placeholder 7"/>
          <p:cNvSpPr>
            <a:spLocks noGrp="1"/>
          </p:cNvSpPr>
          <p:nvPr>
            <p:ph type="dt" sz="half" idx="10"/>
          </p:nvPr>
        </p:nvSpPr>
        <p:spPr/>
        <p:txBody>
          <a:bodyPr/>
          <a:lstStyle/>
          <a:p>
            <a:fld id="{D9D68BD4-671D-4B09-8964-9D0F5C78A8FB}" type="datetime1">
              <a:rPr lang="en-US" smtClean="0"/>
              <a:t>4/27/2021</a:t>
            </a:fld>
            <a:endParaRPr lang="en-US"/>
          </a:p>
        </p:txBody>
      </p:sp>
      <p:sp>
        <p:nvSpPr>
          <p:cNvPr id="9" name="Slide Number Placeholder 8"/>
          <p:cNvSpPr>
            <a:spLocks noGrp="1"/>
          </p:cNvSpPr>
          <p:nvPr>
            <p:ph type="sldNum" sz="quarter" idx="12"/>
          </p:nvPr>
        </p:nvSpPr>
        <p:spPr/>
        <p:txBody>
          <a:bodyPr/>
          <a:lstStyle/>
          <a:p>
            <a:fld id="{9530C398-067E-418C-82ED-70AD89047961}" type="slidenum">
              <a:rPr lang="en-US" smtClean="0"/>
              <a:pPr/>
              <a:t>45</a:t>
            </a:fld>
            <a:endParaRPr lang="en-US" dirty="0"/>
          </a:p>
        </p:txBody>
      </p:sp>
    </p:spTree>
    <p:extLst>
      <p:ext uri="{BB962C8B-B14F-4D97-AF65-F5344CB8AC3E}">
        <p14:creationId xmlns:p14="http://schemas.microsoft.com/office/powerpoint/2010/main" val="3063532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262748"/>
            <a:ext cx="8776063"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Programs operating at the user level interact with the kernel through system </a:t>
            </a:r>
            <a:r>
              <a:rPr lang="en-US" sz="2400" dirty="0" smtClean="0">
                <a:solidFill>
                  <a:schemeClr val="bg1"/>
                </a:solidFill>
                <a:latin typeface="Arial" panose="020B0604020202020204" pitchFamily="34" charset="0"/>
                <a:cs typeface="Arial" panose="020B0604020202020204" pitchFamily="34" charset="0"/>
              </a:rPr>
              <a:t>calls.</a:t>
            </a:r>
            <a:endParaRPr lang="en-US" sz="24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100197" y="118192"/>
            <a:ext cx="6014788" cy="707886"/>
          </a:xfrm>
          <a:prstGeom prst="rect">
            <a:avLst/>
          </a:prstGeom>
        </p:spPr>
        <p:txBody>
          <a:bodyPr wrap="none">
            <a:spAutoFit/>
          </a:bodyPr>
          <a:lstStyle/>
          <a:p>
            <a:r>
              <a:rPr lang="en-US" sz="4000" dirty="0">
                <a:solidFill>
                  <a:srgbClr val="72D3FE"/>
                </a:solidFill>
                <a:latin typeface="Algerian" panose="04020705040A02060702" pitchFamily="82" charset="0"/>
              </a:rPr>
              <a:t>Kernel Mode Rootkits</a:t>
            </a:r>
          </a:p>
        </p:txBody>
      </p:sp>
      <p:sp>
        <p:nvSpPr>
          <p:cNvPr id="6" name="Rectangle 5"/>
          <p:cNvSpPr/>
          <p:nvPr/>
        </p:nvSpPr>
        <p:spPr>
          <a:xfrm>
            <a:off x="838201" y="2259199"/>
            <a:ext cx="8776062"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Thus, system calls are a primary target of kernel-level rootkits to achieve </a:t>
            </a:r>
            <a:r>
              <a:rPr lang="en-US" sz="2400" dirty="0" smtClean="0">
                <a:solidFill>
                  <a:schemeClr val="bg1"/>
                </a:solidFill>
                <a:latin typeface="Arial" panose="020B0604020202020204" pitchFamily="34" charset="0"/>
                <a:cs typeface="Arial" panose="020B0604020202020204" pitchFamily="34" charset="0"/>
              </a:rPr>
              <a:t>concealment.</a:t>
            </a:r>
            <a:endParaRPr lang="en-US" sz="2400"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838200" y="3473732"/>
            <a:ext cx="8746532" cy="830997"/>
          </a:xfrm>
          <a:prstGeom prst="rect">
            <a:avLst/>
          </a:prstGeom>
        </p:spPr>
        <p:txBody>
          <a:bodyPr wrap="square">
            <a:spAutoFit/>
          </a:bodyPr>
          <a:lstStyle/>
          <a:p>
            <a:pPr marL="342900" indent="-342900">
              <a:buFont typeface="Wingdings" panose="05000000000000000000" pitchFamily="2" charset="2"/>
              <a:buChar char="Ø"/>
            </a:pPr>
            <a:r>
              <a:rPr lang="en-US" sz="2400" dirty="0" smtClean="0">
                <a:solidFill>
                  <a:schemeClr val="bg1"/>
                </a:solidFill>
                <a:latin typeface="Arial" panose="020B0604020202020204" pitchFamily="34" charset="0"/>
                <a:cs typeface="Arial" panose="020B0604020202020204" pitchFamily="34" charset="0"/>
              </a:rPr>
              <a:t>The </a:t>
            </a:r>
            <a:r>
              <a:rPr lang="en-US" sz="2400" dirty="0">
                <a:solidFill>
                  <a:schemeClr val="bg1"/>
                </a:solidFill>
                <a:latin typeface="Arial" panose="020B0604020202020204" pitchFamily="34" charset="0"/>
                <a:cs typeface="Arial" panose="020B0604020202020204" pitchFamily="34" charset="0"/>
              </a:rPr>
              <a:t>kernel maintains a system call table with one entry per system call </a:t>
            </a:r>
            <a:r>
              <a:rPr lang="en-US" sz="2400" dirty="0" smtClean="0">
                <a:solidFill>
                  <a:schemeClr val="bg1"/>
                </a:solidFill>
                <a:latin typeface="Arial" panose="020B0604020202020204" pitchFamily="34" charset="0"/>
                <a:cs typeface="Arial" panose="020B0604020202020204" pitchFamily="34" charset="0"/>
              </a:rPr>
              <a:t>routine</a:t>
            </a:r>
            <a:r>
              <a:rPr lang="en-US" sz="2400" dirty="0">
                <a:solidFill>
                  <a:schemeClr val="bg1"/>
                </a:solidFill>
                <a:latin typeface="Arial" panose="020B0604020202020204" pitchFamily="34" charset="0"/>
                <a:cs typeface="Arial" panose="020B0604020202020204" pitchFamily="34" charset="0"/>
              </a:rPr>
              <a:t>.</a:t>
            </a:r>
          </a:p>
        </p:txBody>
      </p:sp>
      <p:sp>
        <p:nvSpPr>
          <p:cNvPr id="10" name="Rectangle 9"/>
          <p:cNvSpPr/>
          <p:nvPr/>
        </p:nvSpPr>
        <p:spPr>
          <a:xfrm>
            <a:off x="838200" y="4499542"/>
            <a:ext cx="8838229" cy="83099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The </a:t>
            </a:r>
            <a:r>
              <a:rPr lang="en-US" sz="2400" dirty="0" err="1">
                <a:solidFill>
                  <a:schemeClr val="bg1"/>
                </a:solidFill>
                <a:latin typeface="Arial" panose="020B0604020202020204" pitchFamily="34" charset="0"/>
                <a:cs typeface="Arial" panose="020B0604020202020204" pitchFamily="34" charset="0"/>
              </a:rPr>
              <a:t>syscall</a:t>
            </a:r>
            <a:r>
              <a:rPr lang="en-US" sz="2400" dirty="0">
                <a:solidFill>
                  <a:schemeClr val="bg1"/>
                </a:solidFill>
                <a:latin typeface="Arial" panose="020B0604020202020204" pitchFamily="34" charset="0"/>
                <a:cs typeface="Arial" panose="020B0604020202020204" pitchFamily="34" charset="0"/>
              </a:rPr>
              <a:t> number serves as an index into the system call table.</a:t>
            </a:r>
          </a:p>
        </p:txBody>
      </p:sp>
      <p:sp>
        <p:nvSpPr>
          <p:cNvPr id="13" name="Date Placeholder 12"/>
          <p:cNvSpPr>
            <a:spLocks noGrp="1"/>
          </p:cNvSpPr>
          <p:nvPr>
            <p:ph type="dt" sz="half" idx="10"/>
          </p:nvPr>
        </p:nvSpPr>
        <p:spPr/>
        <p:txBody>
          <a:bodyPr/>
          <a:lstStyle/>
          <a:p>
            <a:fld id="{568A273E-5F0F-443F-B8CF-7EBC74287ED6}" type="datetime1">
              <a:rPr lang="en-US" smtClean="0"/>
              <a:t>4/27/2021</a:t>
            </a:fld>
            <a:endParaRPr lang="en-US"/>
          </a:p>
        </p:txBody>
      </p:sp>
      <p:sp>
        <p:nvSpPr>
          <p:cNvPr id="14" name="Slide Number Placeholder 13"/>
          <p:cNvSpPr>
            <a:spLocks noGrp="1"/>
          </p:cNvSpPr>
          <p:nvPr>
            <p:ph type="sldNum" sz="quarter" idx="12"/>
          </p:nvPr>
        </p:nvSpPr>
        <p:spPr/>
        <p:txBody>
          <a:bodyPr/>
          <a:lstStyle/>
          <a:p>
            <a:fld id="{9530C398-067E-418C-82ED-70AD89047961}" type="slidenum">
              <a:rPr lang="en-US" smtClean="0"/>
              <a:pPr/>
              <a:t>46</a:t>
            </a:fld>
            <a:endParaRPr lang="en-US" dirty="0"/>
          </a:p>
        </p:txBody>
      </p:sp>
      <p:sp>
        <p:nvSpPr>
          <p:cNvPr id="3" name="Rectangle 2"/>
          <p:cNvSpPr/>
          <p:nvPr/>
        </p:nvSpPr>
        <p:spPr>
          <a:xfrm>
            <a:off x="4657594" y="4872930"/>
            <a:ext cx="184731" cy="369332"/>
          </a:xfrm>
          <a:prstGeom prst="rect">
            <a:avLst/>
          </a:prstGeom>
        </p:spPr>
        <p:txBody>
          <a:bodyPr wrap="none">
            <a:spAutoFit/>
          </a:bodyPr>
          <a:lstStyle/>
          <a:p>
            <a:endParaRPr lang="en-US" dirty="0">
              <a:solidFill>
                <a:schemeClr val="bg1"/>
              </a:solidFill>
            </a:endParaRPr>
          </a:p>
        </p:txBody>
      </p:sp>
    </p:spTree>
    <p:extLst>
      <p:ext uri="{BB962C8B-B14F-4D97-AF65-F5344CB8AC3E}">
        <p14:creationId xmlns:p14="http://schemas.microsoft.com/office/powerpoint/2010/main" val="18684113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Arrow Connector 53"/>
          <p:cNvCxnSpPr>
            <a:endCxn id="27" idx="1"/>
          </p:cNvCxnSpPr>
          <p:nvPr/>
        </p:nvCxnSpPr>
        <p:spPr>
          <a:xfrm flipV="1">
            <a:off x="4679906" y="3599494"/>
            <a:ext cx="3970966" cy="670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007685" y="1179493"/>
            <a:ext cx="1541417" cy="369332"/>
          </a:xfrm>
          <a:prstGeom prst="rect">
            <a:avLst/>
          </a:prstGeom>
          <a:noFill/>
        </p:spPr>
        <p:txBody>
          <a:bodyPr wrap="square" rtlCol="0">
            <a:spAutoFit/>
          </a:bodyPr>
          <a:lstStyle/>
          <a:p>
            <a:r>
              <a:rPr lang="en-US" b="1" dirty="0" err="1">
                <a:latin typeface="Agency FB" panose="020B0503020202020204" pitchFamily="34" charset="0"/>
              </a:rPr>
              <a:t>s</a:t>
            </a:r>
            <a:r>
              <a:rPr lang="en-US" b="1" dirty="0" err="1" smtClean="0">
                <a:latin typeface="Agency FB" panose="020B0503020202020204" pitchFamily="34" charset="0"/>
              </a:rPr>
              <a:t>ys_call_table</a:t>
            </a:r>
            <a:endParaRPr lang="en-US" b="1" dirty="0">
              <a:latin typeface="Agency FB" panose="020B0503020202020204" pitchFamily="34" charset="0"/>
            </a:endParaRPr>
          </a:p>
        </p:txBody>
      </p:sp>
      <p:grpSp>
        <p:nvGrpSpPr>
          <p:cNvPr id="56" name="Group 55"/>
          <p:cNvGrpSpPr/>
          <p:nvPr/>
        </p:nvGrpSpPr>
        <p:grpSpPr>
          <a:xfrm>
            <a:off x="5952224" y="1394674"/>
            <a:ext cx="2091364" cy="3461657"/>
            <a:chOff x="4259795" y="1392654"/>
            <a:chExt cx="2091364" cy="3461657"/>
          </a:xfrm>
        </p:grpSpPr>
        <p:sp>
          <p:nvSpPr>
            <p:cNvPr id="25" name="Rectangle 24"/>
            <p:cNvSpPr/>
            <p:nvPr/>
          </p:nvSpPr>
          <p:spPr>
            <a:xfrm>
              <a:off x="4276777" y="1392654"/>
              <a:ext cx="1562319" cy="34616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259795" y="1562620"/>
              <a:ext cx="2091364" cy="3139321"/>
            </a:xfrm>
            <a:prstGeom prst="rect">
              <a:avLst/>
            </a:prstGeom>
            <a:noFill/>
          </p:spPr>
          <p:txBody>
            <a:bodyPr wrap="square" rtlCol="0">
              <a:spAutoFit/>
            </a:bodyPr>
            <a:lstStyle/>
            <a:p>
              <a:r>
                <a:rPr lang="en-US" b="1" dirty="0" err="1" smtClean="0">
                  <a:solidFill>
                    <a:schemeClr val="bg1"/>
                  </a:solidFill>
                  <a:latin typeface="Agency FB" panose="020B0503020202020204" pitchFamily="34" charset="0"/>
                </a:rPr>
                <a:t>evil_sys_read</a:t>
              </a:r>
              <a:r>
                <a:rPr lang="en-US" b="1" dirty="0" smtClean="0">
                  <a:solidFill>
                    <a:schemeClr val="bg1"/>
                  </a:solidFill>
                  <a:latin typeface="Agency FB" panose="020B0503020202020204" pitchFamily="34" charset="0"/>
                </a:rPr>
                <a:t>()</a:t>
              </a:r>
            </a:p>
            <a:p>
              <a:r>
                <a:rPr lang="en-US" b="1" dirty="0" smtClean="0">
                  <a:solidFill>
                    <a:schemeClr val="bg1"/>
                  </a:solidFill>
                  <a:latin typeface="Agency FB" panose="020B0503020202020204" pitchFamily="34" charset="0"/>
                </a:rPr>
                <a:t>{</a:t>
              </a:r>
            </a:p>
            <a:p>
              <a:r>
                <a:rPr lang="en-US" b="1" dirty="0" smtClean="0">
                  <a:solidFill>
                    <a:schemeClr val="bg1"/>
                  </a:solidFill>
                  <a:latin typeface="Agency FB" panose="020B0503020202020204" pitchFamily="34" charset="0"/>
                </a:rPr>
                <a:t>   …</a:t>
              </a:r>
            </a:p>
            <a:p>
              <a:r>
                <a:rPr lang="en-US" b="1" dirty="0" smtClean="0">
                  <a:solidFill>
                    <a:schemeClr val="bg1"/>
                  </a:solidFill>
                  <a:latin typeface="Agency FB" panose="020B0503020202020204" pitchFamily="34" charset="0"/>
                </a:rPr>
                <a:t>//</a:t>
              </a:r>
              <a:r>
                <a:rPr lang="en-US" sz="1600" b="1" dirty="0" smtClean="0">
                  <a:solidFill>
                    <a:schemeClr val="bg1"/>
                  </a:solidFill>
                  <a:latin typeface="Agency FB" panose="020B0503020202020204" pitchFamily="34" charset="0"/>
                </a:rPr>
                <a:t>parameter change</a:t>
              </a:r>
            </a:p>
            <a:p>
              <a:endParaRPr lang="en-US" b="1" dirty="0" smtClean="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 </a:t>
              </a:r>
              <a:r>
                <a:rPr lang="en-US" b="1" dirty="0" smtClean="0">
                  <a:solidFill>
                    <a:schemeClr val="bg1"/>
                  </a:solidFill>
                  <a:latin typeface="Agency FB" panose="020B0503020202020204" pitchFamily="34" charset="0"/>
                </a:rPr>
                <a:t> </a:t>
              </a:r>
              <a:r>
                <a:rPr lang="en-US" b="1" dirty="0" err="1" smtClean="0">
                  <a:solidFill>
                    <a:schemeClr val="bg1"/>
                  </a:solidFill>
                  <a:latin typeface="Agency FB" panose="020B0503020202020204" pitchFamily="34" charset="0"/>
                </a:rPr>
                <a:t>sys_read</a:t>
              </a:r>
              <a:r>
                <a:rPr lang="en-US" b="1" dirty="0" smtClean="0">
                  <a:solidFill>
                    <a:schemeClr val="bg1"/>
                  </a:solidFill>
                  <a:latin typeface="Agency FB" panose="020B0503020202020204" pitchFamily="34" charset="0"/>
                </a:rPr>
                <a:t>();</a:t>
              </a:r>
            </a:p>
            <a:p>
              <a:r>
                <a:rPr lang="en-US" b="1" dirty="0" smtClean="0">
                  <a:solidFill>
                    <a:schemeClr val="bg1"/>
                  </a:solidFill>
                  <a:latin typeface="Agency FB" panose="020B0503020202020204" pitchFamily="34" charset="0"/>
                </a:rPr>
                <a:t>//copy results</a:t>
              </a:r>
            </a:p>
            <a:p>
              <a:r>
                <a:rPr lang="en-US" b="1" dirty="0">
                  <a:solidFill>
                    <a:schemeClr val="bg1"/>
                  </a:solidFill>
                  <a:latin typeface="Agency FB" panose="020B0503020202020204" pitchFamily="34" charset="0"/>
                </a:rPr>
                <a:t> </a:t>
              </a:r>
              <a:r>
                <a:rPr lang="en-US" b="1" dirty="0" smtClean="0">
                  <a:solidFill>
                    <a:schemeClr val="bg1"/>
                  </a:solidFill>
                  <a:latin typeface="Agency FB" panose="020B0503020202020204" pitchFamily="34" charset="0"/>
                </a:rPr>
                <a:t>…</a:t>
              </a:r>
            </a:p>
            <a:p>
              <a:endParaRPr lang="en-US" b="1" dirty="0">
                <a:solidFill>
                  <a:schemeClr val="bg1"/>
                </a:solidFill>
                <a:latin typeface="Agency FB" panose="020B0503020202020204" pitchFamily="34" charset="0"/>
              </a:endParaRPr>
            </a:p>
            <a:p>
              <a:endParaRPr lang="en-US" b="1" dirty="0" smtClean="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a:t>
              </a:r>
              <a:r>
                <a:rPr lang="en-US" b="1" dirty="0" smtClean="0">
                  <a:solidFill>
                    <a:schemeClr val="bg1"/>
                  </a:solidFill>
                  <a:latin typeface="Agency FB" panose="020B0503020202020204" pitchFamily="34" charset="0"/>
                </a:rPr>
                <a:t>         </a:t>
              </a:r>
              <a:endParaRPr lang="en-US" b="1" dirty="0">
                <a:solidFill>
                  <a:schemeClr val="bg1"/>
                </a:solidFill>
                <a:latin typeface="Agency FB" panose="020B0503020202020204" pitchFamily="34" charset="0"/>
              </a:endParaRPr>
            </a:p>
          </p:txBody>
        </p:sp>
      </p:grpSp>
      <p:grpSp>
        <p:nvGrpSpPr>
          <p:cNvPr id="59" name="Group 58"/>
          <p:cNvGrpSpPr/>
          <p:nvPr/>
        </p:nvGrpSpPr>
        <p:grpSpPr>
          <a:xfrm>
            <a:off x="2731886" y="1621567"/>
            <a:ext cx="2031832" cy="4223185"/>
            <a:chOff x="2746174" y="1693005"/>
            <a:chExt cx="2031832" cy="4223185"/>
          </a:xfrm>
        </p:grpSpPr>
        <p:grpSp>
          <p:nvGrpSpPr>
            <p:cNvPr id="58" name="Group 57"/>
            <p:cNvGrpSpPr/>
            <p:nvPr/>
          </p:nvGrpSpPr>
          <p:grpSpPr>
            <a:xfrm>
              <a:off x="2746174" y="1693005"/>
              <a:ext cx="2031832" cy="4223185"/>
              <a:chOff x="1169862" y="1885960"/>
              <a:chExt cx="2031832" cy="4223185"/>
            </a:xfrm>
          </p:grpSpPr>
          <p:grpSp>
            <p:nvGrpSpPr>
              <p:cNvPr id="26" name="Group 25"/>
              <p:cNvGrpSpPr/>
              <p:nvPr/>
            </p:nvGrpSpPr>
            <p:grpSpPr>
              <a:xfrm>
                <a:off x="1169862" y="1885960"/>
                <a:ext cx="1938528" cy="4223185"/>
                <a:chOff x="1167820" y="1541417"/>
                <a:chExt cx="1938528" cy="4223185"/>
              </a:xfrm>
            </p:grpSpPr>
            <p:grpSp>
              <p:nvGrpSpPr>
                <p:cNvPr id="24" name="Group 23"/>
                <p:cNvGrpSpPr/>
                <p:nvPr/>
              </p:nvGrpSpPr>
              <p:grpSpPr>
                <a:xfrm>
                  <a:off x="1167820" y="1541417"/>
                  <a:ext cx="1938528" cy="4223185"/>
                  <a:chOff x="1188720" y="1071154"/>
                  <a:chExt cx="1938528" cy="4223185"/>
                </a:xfrm>
              </p:grpSpPr>
              <p:sp>
                <p:nvSpPr>
                  <p:cNvPr id="5" name="Rectangle 4"/>
                  <p:cNvSpPr/>
                  <p:nvPr/>
                </p:nvSpPr>
                <p:spPr>
                  <a:xfrm>
                    <a:off x="1188720" y="1071154"/>
                    <a:ext cx="1938528" cy="232518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188720" y="1635470"/>
                    <a:ext cx="19385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88720" y="2188028"/>
                    <a:ext cx="19385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88720" y="2852853"/>
                    <a:ext cx="19385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188720" y="3387087"/>
                    <a:ext cx="1938528" cy="1907252"/>
                    <a:chOff x="1188720" y="3725452"/>
                    <a:chExt cx="1938528" cy="1907252"/>
                  </a:xfrm>
                </p:grpSpPr>
                <p:sp>
                  <p:nvSpPr>
                    <p:cNvPr id="11" name="Rectangle 10"/>
                    <p:cNvSpPr/>
                    <p:nvPr/>
                  </p:nvSpPr>
                  <p:spPr>
                    <a:xfrm>
                      <a:off x="1188720" y="3725452"/>
                      <a:ext cx="1938528" cy="19019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188720" y="3730752"/>
                      <a:ext cx="19385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88720" y="3812122"/>
                      <a:ext cx="0" cy="1820582"/>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a:off x="3127248" y="3812122"/>
                      <a:ext cx="0" cy="1820582"/>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cxnSp>
              <p:nvCxnSpPr>
                <p:cNvPr id="19" name="Straight Connector 18"/>
                <p:cNvCxnSpPr/>
                <p:nvPr/>
              </p:nvCxnSpPr>
              <p:spPr>
                <a:xfrm>
                  <a:off x="1167820" y="5759302"/>
                  <a:ext cx="19385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555513" y="2529487"/>
                <a:ext cx="969809" cy="369332"/>
              </a:xfrm>
              <a:prstGeom prst="rect">
                <a:avLst/>
              </a:prstGeom>
              <a:noFill/>
            </p:spPr>
            <p:txBody>
              <a:bodyPr wrap="square" rtlCol="0">
                <a:spAutoFit/>
              </a:bodyPr>
              <a:lstStyle/>
              <a:p>
                <a:r>
                  <a:rPr lang="en-US" b="1" dirty="0" err="1" smtClean="0">
                    <a:latin typeface="Agency FB" panose="020B0503020202020204" pitchFamily="34" charset="0"/>
                  </a:rPr>
                  <a:t>sys_fork</a:t>
                </a:r>
                <a:endParaRPr lang="en-US" b="1" dirty="0">
                  <a:latin typeface="Agency FB" panose="020B0503020202020204" pitchFamily="34" charset="0"/>
                </a:endParaRPr>
              </a:p>
            </p:txBody>
          </p:sp>
          <p:sp>
            <p:nvSpPr>
              <p:cNvPr id="37" name="TextBox 36"/>
              <p:cNvSpPr txBox="1"/>
              <p:nvPr/>
            </p:nvSpPr>
            <p:spPr>
              <a:xfrm>
                <a:off x="1555514" y="1978119"/>
                <a:ext cx="969809" cy="369332"/>
              </a:xfrm>
              <a:prstGeom prst="rect">
                <a:avLst/>
              </a:prstGeom>
              <a:noFill/>
            </p:spPr>
            <p:txBody>
              <a:bodyPr wrap="square" rtlCol="0">
                <a:spAutoFit/>
              </a:bodyPr>
              <a:lstStyle/>
              <a:p>
                <a:r>
                  <a:rPr lang="en-US" b="1" dirty="0" err="1">
                    <a:latin typeface="Agency FB" panose="020B0503020202020204" pitchFamily="34" charset="0"/>
                  </a:rPr>
                  <a:t>s</a:t>
                </a:r>
                <a:r>
                  <a:rPr lang="en-US" b="1" dirty="0" err="1" smtClean="0">
                    <a:latin typeface="Agency FB" panose="020B0503020202020204" pitchFamily="34" charset="0"/>
                  </a:rPr>
                  <a:t>ys_exit</a:t>
                </a:r>
                <a:endParaRPr lang="en-US" b="1" dirty="0">
                  <a:latin typeface="Agency FB" panose="020B0503020202020204" pitchFamily="34" charset="0"/>
                </a:endParaRPr>
              </a:p>
            </p:txBody>
          </p:sp>
          <p:sp>
            <p:nvSpPr>
              <p:cNvPr id="39" name="TextBox 38"/>
              <p:cNvSpPr txBox="1"/>
              <p:nvPr/>
            </p:nvSpPr>
            <p:spPr>
              <a:xfrm>
                <a:off x="1438481" y="2988778"/>
                <a:ext cx="1763213" cy="369332"/>
              </a:xfrm>
              <a:prstGeom prst="rect">
                <a:avLst/>
              </a:prstGeom>
              <a:noFill/>
            </p:spPr>
            <p:txBody>
              <a:bodyPr wrap="square" rtlCol="0">
                <a:spAutoFit/>
              </a:bodyPr>
              <a:lstStyle/>
              <a:p>
                <a:r>
                  <a:rPr lang="en-US" b="1" dirty="0" err="1">
                    <a:solidFill>
                      <a:srgbClr val="FF0000"/>
                    </a:solidFill>
                    <a:latin typeface="Agency FB" panose="020B0503020202020204" pitchFamily="34" charset="0"/>
                  </a:rPr>
                  <a:t>e</a:t>
                </a:r>
                <a:r>
                  <a:rPr lang="en-US" b="1" dirty="0" err="1" smtClean="0">
                    <a:solidFill>
                      <a:srgbClr val="FF0000"/>
                    </a:solidFill>
                    <a:latin typeface="Agency FB" panose="020B0503020202020204" pitchFamily="34" charset="0"/>
                  </a:rPr>
                  <a:t>vil_sys_read</a:t>
                </a:r>
                <a:endParaRPr lang="en-US" b="1" dirty="0">
                  <a:solidFill>
                    <a:srgbClr val="FF0000"/>
                  </a:solidFill>
                  <a:latin typeface="Agency FB" panose="020B0503020202020204" pitchFamily="34" charset="0"/>
                </a:endParaRPr>
              </a:p>
            </p:txBody>
          </p:sp>
          <p:sp>
            <p:nvSpPr>
              <p:cNvPr id="40" name="TextBox 39"/>
              <p:cNvSpPr txBox="1"/>
              <p:nvPr/>
            </p:nvSpPr>
            <p:spPr>
              <a:xfrm>
                <a:off x="1492049" y="3732795"/>
                <a:ext cx="969809" cy="369332"/>
              </a:xfrm>
              <a:prstGeom prst="rect">
                <a:avLst/>
              </a:prstGeom>
              <a:noFill/>
            </p:spPr>
            <p:txBody>
              <a:bodyPr wrap="square" rtlCol="0">
                <a:spAutoFit/>
              </a:bodyPr>
              <a:lstStyle/>
              <a:p>
                <a:r>
                  <a:rPr lang="en-US" b="1" dirty="0" err="1" smtClean="0">
                    <a:latin typeface="Agency FB" panose="020B0503020202020204" pitchFamily="34" charset="0"/>
                  </a:rPr>
                  <a:t>sys_write</a:t>
                </a:r>
                <a:endParaRPr lang="en-US" b="1" dirty="0">
                  <a:latin typeface="Agency FB" panose="020B0503020202020204" pitchFamily="34" charset="0"/>
                </a:endParaRPr>
              </a:p>
            </p:txBody>
          </p:sp>
        </p:grpSp>
        <p:sp>
          <p:nvSpPr>
            <p:cNvPr id="38" name="TextBox 37"/>
            <p:cNvSpPr txBox="1"/>
            <p:nvPr/>
          </p:nvSpPr>
          <p:spPr>
            <a:xfrm>
              <a:off x="3110783" y="3062137"/>
              <a:ext cx="969809" cy="369332"/>
            </a:xfrm>
            <a:prstGeom prst="rect">
              <a:avLst/>
            </a:prstGeom>
            <a:noFill/>
          </p:spPr>
          <p:txBody>
            <a:bodyPr wrap="square" rtlCol="0">
              <a:spAutoFit/>
            </a:bodyPr>
            <a:lstStyle/>
            <a:p>
              <a:r>
                <a:rPr lang="en-US" b="1" dirty="0" err="1" smtClean="0">
                  <a:solidFill>
                    <a:schemeClr val="accent6">
                      <a:lumMod val="75000"/>
                    </a:schemeClr>
                  </a:solidFill>
                  <a:latin typeface="Agency FB" panose="020B0503020202020204" pitchFamily="34" charset="0"/>
                </a:rPr>
                <a:t>sys_read</a:t>
              </a:r>
              <a:endParaRPr lang="en-US" b="1" dirty="0">
                <a:solidFill>
                  <a:schemeClr val="accent6">
                    <a:lumMod val="75000"/>
                  </a:schemeClr>
                </a:solidFill>
                <a:latin typeface="Agency FB" panose="020B0503020202020204" pitchFamily="34" charset="0"/>
              </a:endParaRPr>
            </a:p>
          </p:txBody>
        </p:sp>
      </p:grpSp>
      <p:grpSp>
        <p:nvGrpSpPr>
          <p:cNvPr id="57" name="Group 56"/>
          <p:cNvGrpSpPr/>
          <p:nvPr/>
        </p:nvGrpSpPr>
        <p:grpSpPr>
          <a:xfrm>
            <a:off x="8650872" y="1594345"/>
            <a:ext cx="1459779" cy="4010297"/>
            <a:chOff x="6936373" y="1397726"/>
            <a:chExt cx="1267101" cy="4010297"/>
          </a:xfrm>
        </p:grpSpPr>
        <p:sp>
          <p:nvSpPr>
            <p:cNvPr id="27" name="Rectangle 26"/>
            <p:cNvSpPr/>
            <p:nvPr/>
          </p:nvSpPr>
          <p:spPr>
            <a:xfrm>
              <a:off x="6936373" y="1397726"/>
              <a:ext cx="1267101" cy="4010297"/>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988629" y="1698171"/>
              <a:ext cx="1175657" cy="2031325"/>
            </a:xfrm>
            <a:prstGeom prst="rect">
              <a:avLst/>
            </a:prstGeom>
            <a:noFill/>
          </p:spPr>
          <p:txBody>
            <a:bodyPr wrap="square" rtlCol="0">
              <a:spAutoFit/>
            </a:bodyPr>
            <a:lstStyle/>
            <a:p>
              <a:r>
                <a:rPr lang="en-US" b="1" dirty="0" err="1">
                  <a:latin typeface="Agency FB" panose="020B0503020202020204" pitchFamily="34" charset="0"/>
                </a:rPr>
                <a:t>s</a:t>
              </a:r>
              <a:r>
                <a:rPr lang="en-US" b="1" dirty="0" err="1" smtClean="0">
                  <a:latin typeface="Agency FB" panose="020B0503020202020204" pitchFamily="34" charset="0"/>
                </a:rPr>
                <a:t>ys_read</a:t>
              </a:r>
              <a:r>
                <a:rPr lang="en-US" b="1" dirty="0" smtClean="0">
                  <a:latin typeface="Agency FB" panose="020B0503020202020204" pitchFamily="34" charset="0"/>
                </a:rPr>
                <a:t>()</a:t>
              </a:r>
            </a:p>
            <a:p>
              <a:r>
                <a:rPr lang="en-US" b="1" dirty="0" smtClean="0">
                  <a:latin typeface="Agency FB" panose="020B0503020202020204" pitchFamily="34" charset="0"/>
                </a:rPr>
                <a:t>{</a:t>
              </a:r>
            </a:p>
            <a:p>
              <a:endParaRPr lang="en-US" b="1" dirty="0">
                <a:latin typeface="Agency FB" panose="020B0503020202020204" pitchFamily="34" charset="0"/>
              </a:endParaRPr>
            </a:p>
            <a:p>
              <a:r>
                <a:rPr lang="en-US" b="1" dirty="0" smtClean="0">
                  <a:latin typeface="Agency FB" panose="020B0503020202020204" pitchFamily="34" charset="0"/>
                </a:rPr>
                <a:t>  …</a:t>
              </a:r>
            </a:p>
            <a:p>
              <a:endParaRPr lang="en-US" b="1" dirty="0">
                <a:latin typeface="Agency FB" panose="020B0503020202020204" pitchFamily="34" charset="0"/>
              </a:endParaRPr>
            </a:p>
            <a:p>
              <a:endParaRPr lang="en-US" b="1" dirty="0" smtClean="0">
                <a:latin typeface="Agency FB" panose="020B0503020202020204" pitchFamily="34" charset="0"/>
              </a:endParaRPr>
            </a:p>
            <a:p>
              <a:r>
                <a:rPr lang="en-US" b="1" dirty="0">
                  <a:latin typeface="Agency FB" panose="020B0503020202020204" pitchFamily="34" charset="0"/>
                </a:rPr>
                <a:t>}</a:t>
              </a:r>
            </a:p>
          </p:txBody>
        </p:sp>
      </p:grpSp>
      <p:cxnSp>
        <p:nvCxnSpPr>
          <p:cNvPr id="49" name="Elbow Connector 48"/>
          <p:cNvCxnSpPr/>
          <p:nvPr/>
        </p:nvCxnSpPr>
        <p:spPr>
          <a:xfrm flipV="1">
            <a:off x="4679906" y="2385052"/>
            <a:ext cx="1250112" cy="1111570"/>
          </a:xfrm>
          <a:prstGeom prst="bentConnector3">
            <a:avLst>
              <a:gd name="adj1" fmla="val 48955"/>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flipV="1">
            <a:off x="7529435" y="2207093"/>
            <a:ext cx="1121437" cy="1022317"/>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745444" y="67595"/>
            <a:ext cx="6009842" cy="646331"/>
          </a:xfrm>
          <a:prstGeom prst="rect">
            <a:avLst/>
          </a:prstGeom>
          <a:noFill/>
        </p:spPr>
        <p:txBody>
          <a:bodyPr wrap="square" rtlCol="0">
            <a:spAutoFit/>
          </a:bodyPr>
          <a:lstStyle/>
          <a:p>
            <a:r>
              <a:rPr lang="en-US" sz="3600" smtClean="0">
                <a:solidFill>
                  <a:srgbClr val="72D3FE"/>
                </a:solidFill>
                <a:latin typeface="Algerian" panose="04020705040A02060702" pitchFamily="82" charset="0"/>
              </a:rPr>
              <a:t>Kernel </a:t>
            </a:r>
            <a:r>
              <a:rPr lang="en-US" sz="3600" dirty="0" smtClean="0">
                <a:solidFill>
                  <a:srgbClr val="72D3FE"/>
                </a:solidFill>
                <a:latin typeface="Algerian" panose="04020705040A02060702" pitchFamily="82" charset="0"/>
              </a:rPr>
              <a:t>Mode Rootkit</a:t>
            </a:r>
            <a:endParaRPr lang="en-US" sz="3600" dirty="0">
              <a:solidFill>
                <a:srgbClr val="72D3FE"/>
              </a:solidFill>
              <a:latin typeface="Algerian" panose="04020705040A02060702" pitchFamily="82" charset="0"/>
            </a:endParaRPr>
          </a:p>
        </p:txBody>
      </p:sp>
      <p:sp>
        <p:nvSpPr>
          <p:cNvPr id="13" name="Date Placeholder 12"/>
          <p:cNvSpPr>
            <a:spLocks noGrp="1"/>
          </p:cNvSpPr>
          <p:nvPr>
            <p:ph type="dt" sz="half" idx="10"/>
          </p:nvPr>
        </p:nvSpPr>
        <p:spPr/>
        <p:txBody>
          <a:bodyPr/>
          <a:lstStyle/>
          <a:p>
            <a:fld id="{719D1364-A014-4601-89F4-69CB17782557}" type="datetime1">
              <a:rPr lang="en-US" smtClean="0"/>
              <a:t>4/27/2021</a:t>
            </a:fld>
            <a:endParaRPr lang="en-US"/>
          </a:p>
        </p:txBody>
      </p:sp>
      <p:sp>
        <p:nvSpPr>
          <p:cNvPr id="15" name="Slide Number Placeholder 14"/>
          <p:cNvSpPr>
            <a:spLocks noGrp="1"/>
          </p:cNvSpPr>
          <p:nvPr>
            <p:ph type="sldNum" sz="quarter" idx="12"/>
          </p:nvPr>
        </p:nvSpPr>
        <p:spPr/>
        <p:txBody>
          <a:bodyPr/>
          <a:lstStyle/>
          <a:p>
            <a:fld id="{9530C398-067E-418C-82ED-70AD89047961}" type="slidenum">
              <a:rPr lang="en-US" smtClean="0"/>
              <a:pPr/>
              <a:t>47</a:t>
            </a:fld>
            <a:endParaRPr lang="en-US" dirty="0"/>
          </a:p>
        </p:txBody>
      </p:sp>
    </p:spTree>
    <p:extLst>
      <p:ext uri="{BB962C8B-B14F-4D97-AF65-F5344CB8AC3E}">
        <p14:creationId xmlns:p14="http://schemas.microsoft.com/office/powerpoint/2010/main" val="1063442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10061" y="4968032"/>
            <a:ext cx="3627306" cy="1285770"/>
            <a:chOff x="7550330" y="5540335"/>
            <a:chExt cx="3907475" cy="1278810"/>
          </a:xfrm>
        </p:grpSpPr>
        <p:grpSp>
          <p:nvGrpSpPr>
            <p:cNvPr id="28" name="Group 27"/>
            <p:cNvGrpSpPr/>
            <p:nvPr/>
          </p:nvGrpSpPr>
          <p:grpSpPr>
            <a:xfrm>
              <a:off x="7550331" y="5540335"/>
              <a:ext cx="3839268" cy="1278810"/>
              <a:chOff x="10672121" y="3316183"/>
              <a:chExt cx="4705694" cy="1257306"/>
            </a:xfrm>
          </p:grpSpPr>
          <p:sp>
            <p:nvSpPr>
              <p:cNvPr id="30" name="Round Same Side Corner Rectangle 29"/>
              <p:cNvSpPr/>
              <p:nvPr/>
            </p:nvSpPr>
            <p:spPr>
              <a:xfrm rot="5400000">
                <a:off x="12043718" y="1944586"/>
                <a:ext cx="1257306" cy="4000500"/>
              </a:xfrm>
              <a:prstGeom prst="round2Same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5400000">
                <a:off x="14298861" y="3476255"/>
                <a:ext cx="1239026" cy="918882"/>
              </a:xfrm>
              <a:custGeom>
                <a:avLst/>
                <a:gdLst>
                  <a:gd name="connsiteX0" fmla="*/ 0 w 1257306"/>
                  <a:gd name="connsiteY0" fmla="*/ 816594 h 816594"/>
                  <a:gd name="connsiteX1" fmla="*/ 0 w 1257306"/>
                  <a:gd name="connsiteY1" fmla="*/ 209555 h 816594"/>
                  <a:gd name="connsiteX2" fmla="*/ 209555 w 1257306"/>
                  <a:gd name="connsiteY2" fmla="*/ 0 h 816594"/>
                  <a:gd name="connsiteX3" fmla="*/ 1047751 w 1257306"/>
                  <a:gd name="connsiteY3" fmla="*/ 0 h 816594"/>
                  <a:gd name="connsiteX4" fmla="*/ 1257306 w 1257306"/>
                  <a:gd name="connsiteY4" fmla="*/ 209555 h 816594"/>
                  <a:gd name="connsiteX5" fmla="*/ 1257306 w 1257306"/>
                  <a:gd name="connsiteY5" fmla="*/ 816594 h 81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306" h="816594">
                    <a:moveTo>
                      <a:pt x="0" y="816594"/>
                    </a:moveTo>
                    <a:lnTo>
                      <a:pt x="0" y="209555"/>
                    </a:lnTo>
                    <a:cubicBezTo>
                      <a:pt x="0" y="93821"/>
                      <a:pt x="93821" y="0"/>
                      <a:pt x="209555" y="0"/>
                    </a:cubicBezTo>
                    <a:lnTo>
                      <a:pt x="1047751" y="0"/>
                    </a:lnTo>
                    <a:cubicBezTo>
                      <a:pt x="1163485" y="0"/>
                      <a:pt x="1257306" y="93821"/>
                      <a:pt x="1257306" y="209555"/>
                    </a:cubicBezTo>
                    <a:lnTo>
                      <a:pt x="1257306" y="816594"/>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10623424" y="5853803"/>
              <a:ext cx="834381" cy="651873"/>
            </a:xfrm>
            <a:prstGeom prst="rect">
              <a:avLst/>
            </a:prstGeom>
            <a:noFill/>
            <a:ln>
              <a:noFill/>
            </a:ln>
          </p:spPr>
          <p:txBody>
            <a:bodyPr wrap="square" rtlCol="0">
              <a:spAutoFit/>
            </a:bodyPr>
            <a:lstStyle/>
            <a:p>
              <a:r>
                <a:rPr lang="en-US" sz="3600" dirty="0" smtClean="0">
                  <a:solidFill>
                    <a:schemeClr val="bg1"/>
                  </a:solidFill>
                  <a:latin typeface="MS Reference Sans Serif" panose="020B0604030504040204" pitchFamily="34" charset="0"/>
                </a:rPr>
                <a:t>03</a:t>
              </a:r>
              <a:endParaRPr lang="en-US" sz="1050" dirty="0">
                <a:solidFill>
                  <a:schemeClr val="bg1"/>
                </a:solidFill>
                <a:latin typeface="MS Reference Sans Serif" panose="020B0604030504040204" pitchFamily="34" charset="0"/>
              </a:endParaRPr>
            </a:p>
          </p:txBody>
        </p:sp>
        <p:sp>
          <p:nvSpPr>
            <p:cNvPr id="15" name="Rectangle 14"/>
            <p:cNvSpPr/>
            <p:nvPr/>
          </p:nvSpPr>
          <p:spPr>
            <a:xfrm>
              <a:off x="7550330" y="5621029"/>
              <a:ext cx="3136032" cy="923330"/>
            </a:xfrm>
            <a:prstGeom prst="rect">
              <a:avLst/>
            </a:prstGeom>
            <a:ln>
              <a:noFill/>
            </a:ln>
          </p:spPr>
          <p:txBody>
            <a:bodyPr wrap="square">
              <a:spAutoFit/>
            </a:bodyPr>
            <a:lstStyle/>
            <a:p>
              <a:r>
                <a:rPr lang="en-US" dirty="0" smtClean="0">
                  <a:latin typeface="Agency FB" panose="020B0503020202020204" pitchFamily="34" charset="0"/>
                </a:rPr>
                <a:t>The attacker redirects references to the entire system call table to a new table in a new kernel memory location.</a:t>
              </a:r>
              <a:endParaRPr lang="en-US" dirty="0">
                <a:latin typeface="Agency FB" panose="020B0503020202020204" pitchFamily="34" charset="0"/>
              </a:endParaRPr>
            </a:p>
          </p:txBody>
        </p:sp>
      </p:grpSp>
      <p:grpSp>
        <p:nvGrpSpPr>
          <p:cNvPr id="21" name="Group 20"/>
          <p:cNvGrpSpPr/>
          <p:nvPr/>
        </p:nvGrpSpPr>
        <p:grpSpPr>
          <a:xfrm>
            <a:off x="1445575" y="3150862"/>
            <a:ext cx="4210020" cy="1299217"/>
            <a:chOff x="5586695" y="3358375"/>
            <a:chExt cx="4134020" cy="1299217"/>
          </a:xfrm>
        </p:grpSpPr>
        <p:grpSp>
          <p:nvGrpSpPr>
            <p:cNvPr id="10" name="Group 9"/>
            <p:cNvGrpSpPr/>
            <p:nvPr/>
          </p:nvGrpSpPr>
          <p:grpSpPr>
            <a:xfrm>
              <a:off x="5586695" y="3358375"/>
              <a:ext cx="4134020" cy="1299217"/>
              <a:chOff x="5524329" y="3347604"/>
              <a:chExt cx="4134020" cy="1299217"/>
            </a:xfrm>
          </p:grpSpPr>
          <p:grpSp>
            <p:nvGrpSpPr>
              <p:cNvPr id="41" name="Group 40"/>
              <p:cNvGrpSpPr/>
              <p:nvPr/>
            </p:nvGrpSpPr>
            <p:grpSpPr>
              <a:xfrm>
                <a:off x="5524329" y="3347604"/>
                <a:ext cx="3972551" cy="1299217"/>
                <a:chOff x="10736647" y="3294929"/>
                <a:chExt cx="4268597" cy="1288321"/>
              </a:xfrm>
            </p:grpSpPr>
            <p:sp>
              <p:nvSpPr>
                <p:cNvPr id="43" name="Round Same Side Corner Rectangle 42"/>
                <p:cNvSpPr/>
                <p:nvPr/>
              </p:nvSpPr>
              <p:spPr>
                <a:xfrm rot="5400000">
                  <a:off x="12108244" y="1928212"/>
                  <a:ext cx="1257306" cy="4000500"/>
                </a:xfrm>
                <a:prstGeom prst="round2Same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p:cNvSpPr/>
                <p:nvPr/>
              </p:nvSpPr>
              <p:spPr>
                <a:xfrm rot="5400000">
                  <a:off x="13975781" y="3553787"/>
                  <a:ext cx="1288321" cy="770605"/>
                </a:xfrm>
                <a:custGeom>
                  <a:avLst/>
                  <a:gdLst>
                    <a:gd name="connsiteX0" fmla="*/ 0 w 1257306"/>
                    <a:gd name="connsiteY0" fmla="*/ 816594 h 816594"/>
                    <a:gd name="connsiteX1" fmla="*/ 0 w 1257306"/>
                    <a:gd name="connsiteY1" fmla="*/ 209555 h 816594"/>
                    <a:gd name="connsiteX2" fmla="*/ 209555 w 1257306"/>
                    <a:gd name="connsiteY2" fmla="*/ 0 h 816594"/>
                    <a:gd name="connsiteX3" fmla="*/ 1047751 w 1257306"/>
                    <a:gd name="connsiteY3" fmla="*/ 0 h 816594"/>
                    <a:gd name="connsiteX4" fmla="*/ 1257306 w 1257306"/>
                    <a:gd name="connsiteY4" fmla="*/ 209555 h 816594"/>
                    <a:gd name="connsiteX5" fmla="*/ 1257306 w 1257306"/>
                    <a:gd name="connsiteY5" fmla="*/ 816594 h 81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306" h="816594">
                      <a:moveTo>
                        <a:pt x="0" y="816594"/>
                      </a:moveTo>
                      <a:lnTo>
                        <a:pt x="0" y="209555"/>
                      </a:lnTo>
                      <a:cubicBezTo>
                        <a:pt x="0" y="93821"/>
                        <a:pt x="93821" y="0"/>
                        <a:pt x="209555" y="0"/>
                      </a:cubicBezTo>
                      <a:lnTo>
                        <a:pt x="1047751" y="0"/>
                      </a:lnTo>
                      <a:cubicBezTo>
                        <a:pt x="1163485" y="0"/>
                        <a:pt x="1257306" y="93821"/>
                        <a:pt x="1257306" y="209555"/>
                      </a:cubicBezTo>
                      <a:lnTo>
                        <a:pt x="1257306" y="81659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815387" y="3632552"/>
                <a:ext cx="842962" cy="707886"/>
              </a:xfrm>
              <a:prstGeom prst="rect">
                <a:avLst/>
              </a:prstGeom>
              <a:noFill/>
            </p:spPr>
            <p:txBody>
              <a:bodyPr wrap="square" rtlCol="0">
                <a:spAutoFit/>
              </a:bodyPr>
              <a:lstStyle/>
              <a:p>
                <a:r>
                  <a:rPr lang="en-US" sz="4000" dirty="0" smtClean="0">
                    <a:solidFill>
                      <a:schemeClr val="bg1"/>
                    </a:solidFill>
                  </a:rPr>
                  <a:t>02</a:t>
                </a:r>
                <a:endParaRPr lang="en-US" sz="2000" dirty="0">
                  <a:solidFill>
                    <a:schemeClr val="bg1"/>
                  </a:solidFill>
                </a:endParaRPr>
              </a:p>
            </p:txBody>
          </p:sp>
        </p:grpSp>
        <p:sp>
          <p:nvSpPr>
            <p:cNvPr id="14" name="Rectangle 13"/>
            <p:cNvSpPr/>
            <p:nvPr/>
          </p:nvSpPr>
          <p:spPr>
            <a:xfrm>
              <a:off x="5620233" y="3704878"/>
              <a:ext cx="3353384" cy="646331"/>
            </a:xfrm>
            <a:prstGeom prst="rect">
              <a:avLst/>
            </a:prstGeom>
          </p:spPr>
          <p:txBody>
            <a:bodyPr wrap="square">
              <a:spAutoFit/>
            </a:bodyPr>
            <a:lstStyle/>
            <a:p>
              <a:r>
                <a:rPr lang="en-US" dirty="0" smtClean="0">
                  <a:latin typeface="Agency FB" panose="020B0503020202020204" pitchFamily="34" charset="0"/>
                </a:rPr>
                <a:t>The attacker overwrites selected legitimate system call routines with malicious code. </a:t>
              </a:r>
              <a:endParaRPr lang="en-US" dirty="0">
                <a:latin typeface="Agency FB" panose="020B0503020202020204" pitchFamily="34" charset="0"/>
              </a:endParaRPr>
            </a:p>
          </p:txBody>
        </p:sp>
      </p:grpSp>
      <p:grpSp>
        <p:nvGrpSpPr>
          <p:cNvPr id="20" name="Group 19"/>
          <p:cNvGrpSpPr/>
          <p:nvPr/>
        </p:nvGrpSpPr>
        <p:grpSpPr>
          <a:xfrm>
            <a:off x="818829" y="1458313"/>
            <a:ext cx="4914337" cy="1310472"/>
            <a:chOff x="6530866" y="1678097"/>
            <a:chExt cx="5107744" cy="1267942"/>
          </a:xfrm>
        </p:grpSpPr>
        <p:grpSp>
          <p:nvGrpSpPr>
            <p:cNvPr id="56" name="Group 55"/>
            <p:cNvGrpSpPr/>
            <p:nvPr/>
          </p:nvGrpSpPr>
          <p:grpSpPr>
            <a:xfrm>
              <a:off x="6530866" y="1678097"/>
              <a:ext cx="5107744" cy="1267942"/>
              <a:chOff x="10237428" y="4101851"/>
              <a:chExt cx="4657354" cy="1257311"/>
            </a:xfrm>
          </p:grpSpPr>
          <p:grpSp>
            <p:nvGrpSpPr>
              <p:cNvPr id="54" name="Group 53"/>
              <p:cNvGrpSpPr/>
              <p:nvPr/>
            </p:nvGrpSpPr>
            <p:grpSpPr>
              <a:xfrm>
                <a:off x="10237428" y="4101851"/>
                <a:ext cx="4416788" cy="1257311"/>
                <a:chOff x="10537466" y="3301752"/>
                <a:chExt cx="4416789" cy="1257309"/>
              </a:xfrm>
            </p:grpSpPr>
            <p:sp>
              <p:nvSpPr>
                <p:cNvPr id="49" name="Round Same Side Corner Rectangle 48"/>
                <p:cNvSpPr/>
                <p:nvPr/>
              </p:nvSpPr>
              <p:spPr>
                <a:xfrm rot="5400000">
                  <a:off x="11909063" y="1930155"/>
                  <a:ext cx="1257305" cy="4000500"/>
                </a:xfrm>
                <a:prstGeom prst="round2SameRect">
                  <a:avLst/>
                </a:prstGeom>
                <a:solidFill>
                  <a:srgbClr val="01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rot="5400000">
                  <a:off x="13991149" y="3595955"/>
                  <a:ext cx="1257309" cy="668903"/>
                </a:xfrm>
                <a:custGeom>
                  <a:avLst/>
                  <a:gdLst>
                    <a:gd name="connsiteX0" fmla="*/ 0 w 1257306"/>
                    <a:gd name="connsiteY0" fmla="*/ 816594 h 816594"/>
                    <a:gd name="connsiteX1" fmla="*/ 0 w 1257306"/>
                    <a:gd name="connsiteY1" fmla="*/ 209555 h 816594"/>
                    <a:gd name="connsiteX2" fmla="*/ 209555 w 1257306"/>
                    <a:gd name="connsiteY2" fmla="*/ 0 h 816594"/>
                    <a:gd name="connsiteX3" fmla="*/ 1047751 w 1257306"/>
                    <a:gd name="connsiteY3" fmla="*/ 0 h 816594"/>
                    <a:gd name="connsiteX4" fmla="*/ 1257306 w 1257306"/>
                    <a:gd name="connsiteY4" fmla="*/ 209555 h 816594"/>
                    <a:gd name="connsiteX5" fmla="*/ 1257306 w 1257306"/>
                    <a:gd name="connsiteY5" fmla="*/ 816594 h 81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306" h="816594">
                      <a:moveTo>
                        <a:pt x="0" y="816594"/>
                      </a:moveTo>
                      <a:lnTo>
                        <a:pt x="0" y="209555"/>
                      </a:lnTo>
                      <a:cubicBezTo>
                        <a:pt x="0" y="93821"/>
                        <a:pt x="93821" y="0"/>
                        <a:pt x="209555" y="0"/>
                      </a:cubicBezTo>
                      <a:lnTo>
                        <a:pt x="1047751" y="0"/>
                      </a:lnTo>
                      <a:cubicBezTo>
                        <a:pt x="1163485" y="0"/>
                        <a:pt x="1257306" y="93821"/>
                        <a:pt x="1257306" y="209555"/>
                      </a:cubicBezTo>
                      <a:lnTo>
                        <a:pt x="1257306" y="816594"/>
                      </a:lnTo>
                      <a:close/>
                    </a:path>
                  </a:pathLst>
                </a:custGeom>
                <a:solidFill>
                  <a:srgbClr val="0000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13985312" y="4399519"/>
                <a:ext cx="909470" cy="640912"/>
              </a:xfrm>
              <a:prstGeom prst="rect">
                <a:avLst/>
              </a:prstGeom>
              <a:noFill/>
            </p:spPr>
            <p:txBody>
              <a:bodyPr wrap="square" rtlCol="0">
                <a:spAutoFit/>
              </a:bodyPr>
              <a:lstStyle/>
              <a:p>
                <a:r>
                  <a:rPr lang="en-US" sz="3600" dirty="0" smtClean="0">
                    <a:solidFill>
                      <a:schemeClr val="bg1"/>
                    </a:solidFill>
                    <a:latin typeface="MS Reference Sans Serif" panose="020B0604030504040204" pitchFamily="34" charset="0"/>
                  </a:rPr>
                  <a:t>01</a:t>
                </a:r>
                <a:endParaRPr lang="en-US" sz="1050" dirty="0">
                  <a:solidFill>
                    <a:schemeClr val="bg1"/>
                  </a:solidFill>
                  <a:latin typeface="MS Reference Sans Serif" panose="020B0604030504040204" pitchFamily="34" charset="0"/>
                </a:endParaRPr>
              </a:p>
            </p:txBody>
          </p:sp>
        </p:grpSp>
        <p:sp>
          <p:nvSpPr>
            <p:cNvPr id="13" name="Rectangle 12"/>
            <p:cNvSpPr/>
            <p:nvPr/>
          </p:nvSpPr>
          <p:spPr>
            <a:xfrm>
              <a:off x="6677966" y="1716342"/>
              <a:ext cx="4060766" cy="1200329"/>
            </a:xfrm>
            <a:prstGeom prst="rect">
              <a:avLst/>
            </a:prstGeom>
          </p:spPr>
          <p:txBody>
            <a:bodyPr wrap="square">
              <a:spAutoFit/>
            </a:bodyPr>
            <a:lstStyle/>
            <a:p>
              <a:r>
                <a:rPr lang="en-US" dirty="0">
                  <a:latin typeface="Agency FB" panose="020B0503020202020204" pitchFamily="34" charset="0"/>
                </a:rPr>
                <a:t> The attacker modifies selected </a:t>
              </a:r>
              <a:r>
                <a:rPr lang="en-US" dirty="0" err="1">
                  <a:latin typeface="Agency FB" panose="020B0503020202020204" pitchFamily="34" charset="0"/>
                </a:rPr>
                <a:t>syscall</a:t>
              </a:r>
              <a:r>
                <a:rPr lang="en-US" dirty="0">
                  <a:latin typeface="Agency FB" panose="020B0503020202020204" pitchFamily="34" charset="0"/>
                </a:rPr>
                <a:t> addresses stored in the system call table. This enables the rootkit to direct a system call away from the legitimate routine to the rootkit’s </a:t>
              </a:r>
              <a:r>
                <a:rPr lang="en-US" dirty="0" smtClean="0">
                  <a:latin typeface="Agency FB" panose="020B0503020202020204" pitchFamily="34" charset="0"/>
                </a:rPr>
                <a:t>replacement.</a:t>
              </a:r>
              <a:endParaRPr lang="en-US" dirty="0">
                <a:latin typeface="Agency FB" panose="020B0503020202020204" pitchFamily="34" charset="0"/>
              </a:endParaRPr>
            </a:p>
          </p:txBody>
        </p:sp>
      </p:grpSp>
      <p:sp>
        <p:nvSpPr>
          <p:cNvPr id="4" name="Rectangle 3"/>
          <p:cNvSpPr/>
          <p:nvPr/>
        </p:nvSpPr>
        <p:spPr>
          <a:xfrm>
            <a:off x="189421" y="296448"/>
            <a:ext cx="11306300" cy="523220"/>
          </a:xfrm>
          <a:prstGeom prst="rect">
            <a:avLst/>
          </a:prstGeom>
        </p:spPr>
        <p:txBody>
          <a:bodyPr wrap="none">
            <a:spAutoFit/>
          </a:bodyPr>
          <a:lstStyle/>
          <a:p>
            <a:r>
              <a:rPr lang="en-US" sz="2800" dirty="0">
                <a:solidFill>
                  <a:srgbClr val="84D9FE"/>
                </a:solidFill>
                <a:latin typeface="Algerian" panose="04020705040A02060702" pitchFamily="82" charset="0"/>
              </a:rPr>
              <a:t>T</a:t>
            </a:r>
            <a:r>
              <a:rPr lang="en-US" sz="2800" dirty="0" smtClean="0">
                <a:solidFill>
                  <a:srgbClr val="84D9FE"/>
                </a:solidFill>
                <a:latin typeface="Algerian" panose="04020705040A02060702" pitchFamily="82" charset="0"/>
              </a:rPr>
              <a:t>hree </a:t>
            </a:r>
            <a:r>
              <a:rPr lang="en-US" sz="2800" dirty="0">
                <a:solidFill>
                  <a:srgbClr val="84D9FE"/>
                </a:solidFill>
                <a:latin typeface="Algerian" panose="04020705040A02060702" pitchFamily="82" charset="0"/>
              </a:rPr>
              <a:t>techniques that can be used to change system </a:t>
            </a:r>
            <a:r>
              <a:rPr lang="en-US" sz="2800" dirty="0" smtClean="0">
                <a:solidFill>
                  <a:srgbClr val="84D9FE"/>
                </a:solidFill>
                <a:latin typeface="Algerian" panose="04020705040A02060702" pitchFamily="82" charset="0"/>
              </a:rPr>
              <a:t>calls</a:t>
            </a:r>
            <a:endParaRPr lang="en-US" sz="2800" dirty="0">
              <a:solidFill>
                <a:srgbClr val="84D9FE"/>
              </a:solidFill>
              <a:latin typeface="Algerian" panose="04020705040A02060702" pitchFamily="82" charset="0"/>
            </a:endParaRPr>
          </a:p>
        </p:txBody>
      </p:sp>
      <p:grpSp>
        <p:nvGrpSpPr>
          <p:cNvPr id="11" name="Group 10"/>
          <p:cNvGrpSpPr/>
          <p:nvPr/>
        </p:nvGrpSpPr>
        <p:grpSpPr>
          <a:xfrm>
            <a:off x="595781" y="1375360"/>
            <a:ext cx="4708759" cy="1541461"/>
            <a:chOff x="595781" y="1375360"/>
            <a:chExt cx="4708759" cy="1541461"/>
          </a:xfrm>
        </p:grpSpPr>
        <p:grpSp>
          <p:nvGrpSpPr>
            <p:cNvPr id="8" name="Group 7"/>
            <p:cNvGrpSpPr/>
            <p:nvPr/>
          </p:nvGrpSpPr>
          <p:grpSpPr>
            <a:xfrm>
              <a:off x="595781" y="1375360"/>
              <a:ext cx="4708759" cy="1541461"/>
              <a:chOff x="6187132" y="2585964"/>
              <a:chExt cx="3915794" cy="1541461"/>
            </a:xfrm>
          </p:grpSpPr>
          <p:sp>
            <p:nvSpPr>
              <p:cNvPr id="47" name="Freeform 46"/>
              <p:cNvSpPr/>
              <p:nvPr/>
            </p:nvSpPr>
            <p:spPr>
              <a:xfrm rot="16200000">
                <a:off x="7374298" y="1398798"/>
                <a:ext cx="1541461" cy="3915794"/>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16200000">
                <a:off x="7559191" y="1471792"/>
                <a:ext cx="1285768" cy="3716545"/>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422565" y="1816408"/>
              <a:ext cx="2416629" cy="830997"/>
            </a:xfrm>
            <a:prstGeom prst="rect">
              <a:avLst/>
            </a:prstGeom>
            <a:noFill/>
          </p:spPr>
          <p:txBody>
            <a:bodyPr wrap="square" rtlCol="0">
              <a:spAutoFit/>
            </a:bodyPr>
            <a:lstStyle/>
            <a:p>
              <a:pPr algn="ctr"/>
              <a:r>
                <a:rPr lang="en-US" sz="2000" b="1" dirty="0">
                  <a:latin typeface="Agency FB" panose="020B0503020202020204" pitchFamily="34" charset="0"/>
                </a:rPr>
                <a:t> </a:t>
              </a:r>
              <a:r>
                <a:rPr lang="en-US" sz="2400" b="1" dirty="0">
                  <a:solidFill>
                    <a:schemeClr val="bg1"/>
                  </a:solidFill>
                  <a:latin typeface="Agency FB" panose="020B0503020202020204" pitchFamily="34" charset="0"/>
                </a:rPr>
                <a:t>Modify the system call table</a:t>
              </a:r>
            </a:p>
          </p:txBody>
        </p:sp>
      </p:grpSp>
      <p:grpSp>
        <p:nvGrpSpPr>
          <p:cNvPr id="6" name="Group 5"/>
          <p:cNvGrpSpPr/>
          <p:nvPr/>
        </p:nvGrpSpPr>
        <p:grpSpPr>
          <a:xfrm>
            <a:off x="579157" y="3076325"/>
            <a:ext cx="4725382" cy="1541461"/>
            <a:chOff x="324797" y="3060636"/>
            <a:chExt cx="4725382" cy="1541461"/>
          </a:xfrm>
        </p:grpSpPr>
        <p:grpSp>
          <p:nvGrpSpPr>
            <p:cNvPr id="7" name="Group 6"/>
            <p:cNvGrpSpPr/>
            <p:nvPr/>
          </p:nvGrpSpPr>
          <p:grpSpPr>
            <a:xfrm>
              <a:off x="324797" y="3060636"/>
              <a:ext cx="4725382" cy="1541461"/>
              <a:chOff x="1514736" y="5029133"/>
              <a:chExt cx="3915793" cy="1541461"/>
            </a:xfrm>
          </p:grpSpPr>
          <p:sp>
            <p:nvSpPr>
              <p:cNvPr id="39" name="Freeform 38"/>
              <p:cNvSpPr/>
              <p:nvPr/>
            </p:nvSpPr>
            <p:spPr>
              <a:xfrm rot="16200000">
                <a:off x="2701902" y="3841967"/>
                <a:ext cx="1541461" cy="3915793"/>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16200000">
                <a:off x="2929373" y="3921876"/>
                <a:ext cx="1285768" cy="3716545"/>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chemeClr val="accent6">
                  <a:lumMod val="60000"/>
                  <a:lumOff val="4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1136470" y="3375583"/>
              <a:ext cx="2332884" cy="830997"/>
            </a:xfrm>
            <a:prstGeom prst="rect">
              <a:avLst/>
            </a:prstGeom>
            <a:noFill/>
          </p:spPr>
          <p:txBody>
            <a:bodyPr wrap="square" rtlCol="0">
              <a:spAutoFit/>
            </a:bodyPr>
            <a:lstStyle/>
            <a:p>
              <a:pPr algn="ctr"/>
              <a:r>
                <a:rPr lang="en-US" sz="2400" b="1" dirty="0">
                  <a:solidFill>
                    <a:schemeClr val="bg1"/>
                  </a:solidFill>
                  <a:latin typeface="Agency FB" panose="020B0503020202020204" pitchFamily="34" charset="0"/>
                </a:rPr>
                <a:t>Modify system call table targets</a:t>
              </a:r>
            </a:p>
          </p:txBody>
        </p:sp>
      </p:grpSp>
      <p:grpSp>
        <p:nvGrpSpPr>
          <p:cNvPr id="12" name="Group 11"/>
          <p:cNvGrpSpPr/>
          <p:nvPr/>
        </p:nvGrpSpPr>
        <p:grpSpPr>
          <a:xfrm>
            <a:off x="579157" y="4840187"/>
            <a:ext cx="4710217" cy="1541461"/>
            <a:chOff x="-23052" y="4997614"/>
            <a:chExt cx="4710217" cy="1541461"/>
          </a:xfrm>
        </p:grpSpPr>
        <p:grpSp>
          <p:nvGrpSpPr>
            <p:cNvPr id="25" name="Group 24"/>
            <p:cNvGrpSpPr/>
            <p:nvPr/>
          </p:nvGrpSpPr>
          <p:grpSpPr>
            <a:xfrm>
              <a:off x="-23052" y="4997614"/>
              <a:ext cx="4710217" cy="1541461"/>
              <a:chOff x="7630755" y="6907444"/>
              <a:chExt cx="4279110" cy="1507334"/>
            </a:xfrm>
          </p:grpSpPr>
          <p:sp>
            <p:nvSpPr>
              <p:cNvPr id="26" name="Freeform 25"/>
              <p:cNvSpPr/>
              <p:nvPr/>
            </p:nvSpPr>
            <p:spPr>
              <a:xfrm rot="16200000">
                <a:off x="9016643" y="5521556"/>
                <a:ext cx="1507334" cy="4279110"/>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6200000">
                <a:off x="9250527" y="5630423"/>
                <a:ext cx="1257302" cy="4061374"/>
              </a:xfrm>
              <a:custGeom>
                <a:avLst/>
                <a:gdLst>
                  <a:gd name="connsiteX0" fmla="*/ 1507334 w 1507334"/>
                  <a:gd name="connsiteY0" fmla="*/ 251227 h 4279109"/>
                  <a:gd name="connsiteX1" fmla="*/ 1507334 w 1507334"/>
                  <a:gd name="connsiteY1" fmla="*/ 4279109 h 4279109"/>
                  <a:gd name="connsiteX2" fmla="*/ 1210867 w 1507334"/>
                  <a:gd name="connsiteY2" fmla="*/ 4279109 h 4279109"/>
                  <a:gd name="connsiteX3" fmla="*/ 1201579 w 1507334"/>
                  <a:gd name="connsiteY3" fmla="*/ 4186968 h 4279109"/>
                  <a:gd name="connsiteX4" fmla="*/ 753667 w 1507334"/>
                  <a:gd name="connsiteY4" fmla="*/ 3821910 h 4279109"/>
                  <a:gd name="connsiteX5" fmla="*/ 305756 w 1507334"/>
                  <a:gd name="connsiteY5" fmla="*/ 4186968 h 4279109"/>
                  <a:gd name="connsiteX6" fmla="*/ 296467 w 1507334"/>
                  <a:gd name="connsiteY6" fmla="*/ 4279109 h 4279109"/>
                  <a:gd name="connsiteX7" fmla="*/ 0 w 1507334"/>
                  <a:gd name="connsiteY7" fmla="*/ 4279109 h 4279109"/>
                  <a:gd name="connsiteX8" fmla="*/ 0 w 1507334"/>
                  <a:gd name="connsiteY8" fmla="*/ 251227 h 4279109"/>
                  <a:gd name="connsiteX9" fmla="*/ 251227 w 1507334"/>
                  <a:gd name="connsiteY9" fmla="*/ 0 h 4279109"/>
                  <a:gd name="connsiteX10" fmla="*/ 1256107 w 1507334"/>
                  <a:gd name="connsiteY10" fmla="*/ 0 h 4279109"/>
                  <a:gd name="connsiteX11" fmla="*/ 1507334 w 1507334"/>
                  <a:gd name="connsiteY11" fmla="*/ 251227 h 427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7334" h="4279109">
                    <a:moveTo>
                      <a:pt x="1507334" y="251227"/>
                    </a:moveTo>
                    <a:lnTo>
                      <a:pt x="1507334" y="4279109"/>
                    </a:lnTo>
                    <a:lnTo>
                      <a:pt x="1210867" y="4279109"/>
                    </a:lnTo>
                    <a:lnTo>
                      <a:pt x="1201579" y="4186968"/>
                    </a:lnTo>
                    <a:cubicBezTo>
                      <a:pt x="1158947" y="3978629"/>
                      <a:pt x="974609" y="3821910"/>
                      <a:pt x="753667" y="3821910"/>
                    </a:cubicBezTo>
                    <a:cubicBezTo>
                      <a:pt x="532725" y="3821910"/>
                      <a:pt x="348388" y="3978629"/>
                      <a:pt x="305756" y="4186968"/>
                    </a:cubicBezTo>
                    <a:lnTo>
                      <a:pt x="296467" y="4279109"/>
                    </a:lnTo>
                    <a:lnTo>
                      <a:pt x="0" y="4279109"/>
                    </a:lnTo>
                    <a:lnTo>
                      <a:pt x="0" y="251227"/>
                    </a:lnTo>
                    <a:cubicBezTo>
                      <a:pt x="0" y="112478"/>
                      <a:pt x="112478" y="0"/>
                      <a:pt x="251227" y="0"/>
                    </a:cubicBezTo>
                    <a:lnTo>
                      <a:pt x="1256107" y="0"/>
                    </a:lnTo>
                    <a:cubicBezTo>
                      <a:pt x="1394856" y="0"/>
                      <a:pt x="1507334" y="112478"/>
                      <a:pt x="1507334" y="251227"/>
                    </a:cubicBezTo>
                    <a:close/>
                  </a:path>
                </a:pathLst>
              </a:custGeom>
              <a:solidFill>
                <a:schemeClr val="accent6">
                  <a:lumMod val="60000"/>
                  <a:lumOff val="40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933573" y="5352844"/>
              <a:ext cx="2303412" cy="830997"/>
            </a:xfrm>
            <a:prstGeom prst="rect">
              <a:avLst/>
            </a:prstGeom>
            <a:noFill/>
          </p:spPr>
          <p:txBody>
            <a:bodyPr wrap="square" rtlCol="0">
              <a:spAutoFit/>
            </a:bodyPr>
            <a:lstStyle/>
            <a:p>
              <a:pPr algn="ctr"/>
              <a:r>
                <a:rPr lang="en-US" sz="2400" b="1" dirty="0">
                  <a:solidFill>
                    <a:schemeClr val="bg1"/>
                  </a:solidFill>
                  <a:latin typeface="Agency FB" panose="020B0503020202020204" pitchFamily="34" charset="0"/>
                </a:rPr>
                <a:t>Redirect the system call table</a:t>
              </a:r>
            </a:p>
          </p:txBody>
        </p:sp>
      </p:grpSp>
      <p:sp>
        <p:nvSpPr>
          <p:cNvPr id="24" name="Date Placeholder 23"/>
          <p:cNvSpPr>
            <a:spLocks noGrp="1"/>
          </p:cNvSpPr>
          <p:nvPr>
            <p:ph type="dt" sz="half" idx="10"/>
          </p:nvPr>
        </p:nvSpPr>
        <p:spPr/>
        <p:txBody>
          <a:bodyPr/>
          <a:lstStyle/>
          <a:p>
            <a:fld id="{E378E9E7-9BE3-488E-83A9-4D90F942BB7F}" type="datetime1">
              <a:rPr lang="en-US" smtClean="0"/>
              <a:t>4/27/2021</a:t>
            </a:fld>
            <a:endParaRPr lang="en-US"/>
          </a:p>
        </p:txBody>
      </p:sp>
      <p:sp>
        <p:nvSpPr>
          <p:cNvPr id="32" name="Slide Number Placeholder 31"/>
          <p:cNvSpPr>
            <a:spLocks noGrp="1"/>
          </p:cNvSpPr>
          <p:nvPr>
            <p:ph type="sldNum" sz="quarter" idx="12"/>
          </p:nvPr>
        </p:nvSpPr>
        <p:spPr/>
        <p:txBody>
          <a:bodyPr/>
          <a:lstStyle/>
          <a:p>
            <a:fld id="{9530C398-067E-418C-82ED-70AD89047961}" type="slidenum">
              <a:rPr lang="en-US" smtClean="0"/>
              <a:pPr/>
              <a:t>48</a:t>
            </a:fld>
            <a:endParaRPr lang="en-US" dirty="0"/>
          </a:p>
        </p:txBody>
      </p:sp>
    </p:spTree>
    <p:extLst>
      <p:ext uri="{BB962C8B-B14F-4D97-AF65-F5344CB8AC3E}">
        <p14:creationId xmlns:p14="http://schemas.microsoft.com/office/powerpoint/2010/main" val="27397858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14:presetBounceEnd="27000">
                                      <p:stCondLst>
                                        <p:cond delay="0"/>
                                      </p:stCondLst>
                                      <p:childTnLst>
                                        <p:animMotion origin="layout" path="M 2.08333E-7 -1.85185E-6 L 0.37318 0.00648 " pathEditMode="relative" rAng="0" ptsTypes="AA" p14:bounceEnd="27000">
                                          <p:cBhvr>
                                            <p:cTn id="6" dur="2000" fill="hold"/>
                                            <p:tgtEl>
                                              <p:spTgt spid="20"/>
                                            </p:tgtEl>
                                            <p:attrNameLst>
                                              <p:attrName>ppt_x</p:attrName>
                                              <p:attrName>ppt_y</p:attrName>
                                            </p:attrNameLst>
                                          </p:cBhvr>
                                          <p:rCtr x="18659" y="32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14:presetBounceEnd="27000">
                                      <p:stCondLst>
                                        <p:cond delay="0"/>
                                      </p:stCondLst>
                                      <p:childTnLst>
                                        <p:animMotion origin="layout" path="M -2.91667E-6 4.44444E-6 L 0.32396 -0.00093 " pathEditMode="relative" rAng="0" ptsTypes="AA" p14:bounceEnd="27000">
                                          <p:cBhvr>
                                            <p:cTn id="10" dur="2000" fill="hold"/>
                                            <p:tgtEl>
                                              <p:spTgt spid="21"/>
                                            </p:tgtEl>
                                            <p:attrNameLst>
                                              <p:attrName>ppt_x</p:attrName>
                                              <p:attrName>ppt_y</p:attrName>
                                            </p:attrNameLst>
                                          </p:cBhvr>
                                          <p:rCtr x="16198" y="-4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14:presetBounceEnd="27000">
                                      <p:stCondLst>
                                        <p:cond delay="0"/>
                                      </p:stCondLst>
                                      <p:childTnLst>
                                        <p:animMotion origin="layout" path="M 1.45833E-6 4.44444E-6 L 0.28529 0.01018 " pathEditMode="relative" rAng="0" ptsTypes="AA" p14:bounceEnd="27000">
                                          <p:cBhvr>
                                            <p:cTn id="14" dur="2000" fill="hold"/>
                                            <p:tgtEl>
                                              <p:spTgt spid="22"/>
                                            </p:tgtEl>
                                            <p:attrNameLst>
                                              <p:attrName>ppt_x</p:attrName>
                                              <p:attrName>ppt_y</p:attrName>
                                            </p:attrNameLst>
                                          </p:cBhvr>
                                          <p:rCtr x="14258"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stCondLst>
                                        <p:cond delay="0"/>
                                      </p:stCondLst>
                                      <p:childTnLst>
                                        <p:animMotion origin="layout" path="M 2.08333E-7 -1.85185E-6 L 0.37318 0.00648 " pathEditMode="relative" rAng="0" ptsTypes="AA">
                                          <p:cBhvr>
                                            <p:cTn id="6" dur="2000" fill="hold"/>
                                            <p:tgtEl>
                                              <p:spTgt spid="20"/>
                                            </p:tgtEl>
                                            <p:attrNameLst>
                                              <p:attrName>ppt_x</p:attrName>
                                              <p:attrName>ppt_y</p:attrName>
                                            </p:attrNameLst>
                                          </p:cBhvr>
                                          <p:rCtr x="18659" y="32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fill="hold" nodeType="clickEffect">
                                      <p:stCondLst>
                                        <p:cond delay="0"/>
                                      </p:stCondLst>
                                      <p:childTnLst>
                                        <p:animMotion origin="layout" path="M -2.91667E-6 4.44444E-6 L 0.32396 -0.00093 " pathEditMode="relative" rAng="0" ptsTypes="AA">
                                          <p:cBhvr>
                                            <p:cTn id="10" dur="2000" fill="hold"/>
                                            <p:tgtEl>
                                              <p:spTgt spid="21"/>
                                            </p:tgtEl>
                                            <p:attrNameLst>
                                              <p:attrName>ppt_x</p:attrName>
                                              <p:attrName>ppt_y</p:attrName>
                                            </p:attrNameLst>
                                          </p:cBhvr>
                                          <p:rCtr x="16198" y="-4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fill="hold" nodeType="clickEffect">
                                      <p:stCondLst>
                                        <p:cond delay="0"/>
                                      </p:stCondLst>
                                      <p:childTnLst>
                                        <p:animMotion origin="layout" path="M 1.45833E-6 4.44444E-6 L 0.28529 0.01018 " pathEditMode="relative" rAng="0" ptsTypes="AA">
                                          <p:cBhvr>
                                            <p:cTn id="14" dur="2000" fill="hold"/>
                                            <p:tgtEl>
                                              <p:spTgt spid="22"/>
                                            </p:tgtEl>
                                            <p:attrNameLst>
                                              <p:attrName>ppt_x</p:attrName>
                                              <p:attrName>ppt_y</p:attrName>
                                            </p:attrNameLst>
                                          </p:cBhvr>
                                          <p:rCtr x="14258"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9589" y="477322"/>
            <a:ext cx="6525139" cy="707886"/>
          </a:xfrm>
          <a:prstGeom prst="rect">
            <a:avLst/>
          </a:prstGeom>
        </p:spPr>
        <p:txBody>
          <a:bodyPr wrap="square">
            <a:spAutoFit/>
          </a:bodyPr>
          <a:lstStyle/>
          <a:p>
            <a:r>
              <a:rPr lang="en-US" sz="4000" dirty="0">
                <a:solidFill>
                  <a:srgbClr val="72D3FE"/>
                </a:solidFill>
                <a:latin typeface="Algerian" panose="04020705040A02060702" pitchFamily="82" charset="0"/>
              </a:rPr>
              <a:t>Antivirus Approaches</a:t>
            </a:r>
          </a:p>
        </p:txBody>
      </p:sp>
      <p:sp>
        <p:nvSpPr>
          <p:cNvPr id="6" name="Rectangle 5"/>
          <p:cNvSpPr/>
          <p:nvPr/>
        </p:nvSpPr>
        <p:spPr>
          <a:xfrm>
            <a:off x="801189" y="4497924"/>
            <a:ext cx="10802460" cy="830997"/>
          </a:xfrm>
          <a:prstGeom prst="rect">
            <a:avLst/>
          </a:prstGeom>
        </p:spPr>
        <p:txBody>
          <a:bodyPr wrap="square">
            <a:spAutoFit/>
          </a:bodyPr>
          <a:lstStyle/>
          <a:p>
            <a:r>
              <a:rPr lang="en-US" sz="2400" b="1" dirty="0" smtClean="0">
                <a:solidFill>
                  <a:srgbClr val="72D3FE"/>
                </a:solidFill>
                <a:latin typeface="Arial" panose="020B0604020202020204" pitchFamily="34" charset="0"/>
                <a:cs typeface="Arial" panose="020B0604020202020204" pitchFamily="34" charset="0"/>
              </a:rPr>
              <a:t>Removal</a:t>
            </a: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Once </a:t>
            </a:r>
            <a:r>
              <a:rPr lang="en-US" sz="2000" dirty="0">
                <a:solidFill>
                  <a:schemeClr val="bg1"/>
                </a:solidFill>
                <a:latin typeface="Arial" panose="020B0604020202020204" pitchFamily="34" charset="0"/>
                <a:cs typeface="Arial" panose="020B0604020202020204" pitchFamily="34" charset="0"/>
              </a:rPr>
              <a:t>the specific virus has been identified, remove all traces of the virus and restores the infected programs to their original </a:t>
            </a:r>
            <a:r>
              <a:rPr lang="en-US" sz="2000" dirty="0" smtClean="0">
                <a:solidFill>
                  <a:schemeClr val="bg1"/>
                </a:solidFill>
                <a:latin typeface="Arial" panose="020B0604020202020204" pitchFamily="34" charset="0"/>
                <a:cs typeface="Arial" panose="020B0604020202020204" pitchFamily="34" charset="0"/>
              </a:rPr>
              <a:t>state</a:t>
            </a:r>
            <a:r>
              <a:rPr lang="en-US" sz="2400" dirty="0" smtClean="0">
                <a:solidFill>
                  <a:schemeClr val="bg1"/>
                </a:solidFill>
              </a:rPr>
              <a:t>.</a:t>
            </a:r>
            <a:endParaRPr lang="en-US" sz="2400" dirty="0">
              <a:solidFill>
                <a:schemeClr val="bg1"/>
              </a:solidFill>
            </a:endParaRPr>
          </a:p>
        </p:txBody>
      </p:sp>
      <p:sp>
        <p:nvSpPr>
          <p:cNvPr id="9" name="Date Placeholder 8"/>
          <p:cNvSpPr>
            <a:spLocks noGrp="1"/>
          </p:cNvSpPr>
          <p:nvPr>
            <p:ph type="dt" sz="half" idx="10"/>
          </p:nvPr>
        </p:nvSpPr>
        <p:spPr/>
        <p:txBody>
          <a:bodyPr/>
          <a:lstStyle/>
          <a:p>
            <a:fld id="{212A8AC7-947E-4849-A054-B099A3E16D9B}" type="datetime1">
              <a:rPr lang="en-US" smtClean="0"/>
              <a:t>4/27/2021</a:t>
            </a:fld>
            <a:endParaRPr lang="en-US"/>
          </a:p>
        </p:txBody>
      </p:sp>
      <p:sp>
        <p:nvSpPr>
          <p:cNvPr id="10" name="Slide Number Placeholder 9"/>
          <p:cNvSpPr>
            <a:spLocks noGrp="1"/>
          </p:cNvSpPr>
          <p:nvPr>
            <p:ph type="sldNum" sz="quarter" idx="12"/>
          </p:nvPr>
        </p:nvSpPr>
        <p:spPr/>
        <p:txBody>
          <a:bodyPr/>
          <a:lstStyle/>
          <a:p>
            <a:fld id="{9530C398-067E-418C-82ED-70AD89047961}" type="slidenum">
              <a:rPr lang="en-US" smtClean="0"/>
              <a:pPr/>
              <a:t>49</a:t>
            </a:fld>
            <a:endParaRPr lang="en-US" dirty="0"/>
          </a:p>
        </p:txBody>
      </p:sp>
      <p:sp>
        <p:nvSpPr>
          <p:cNvPr id="3" name="TextBox 2"/>
          <p:cNvSpPr txBox="1"/>
          <p:nvPr/>
        </p:nvSpPr>
        <p:spPr>
          <a:xfrm>
            <a:off x="838200" y="1672046"/>
            <a:ext cx="9664337" cy="1046440"/>
          </a:xfrm>
          <a:prstGeom prst="rect">
            <a:avLst/>
          </a:prstGeom>
          <a:noFill/>
        </p:spPr>
        <p:txBody>
          <a:bodyPr wrap="square" rtlCol="0">
            <a:spAutoFit/>
          </a:bodyPr>
          <a:lstStyle/>
          <a:p>
            <a:r>
              <a:rPr lang="en-US" sz="2400" b="1" dirty="0">
                <a:solidFill>
                  <a:srgbClr val="72D3FE"/>
                </a:solidFill>
                <a:latin typeface="Arial" panose="020B0604020202020204" pitchFamily="34" charset="0"/>
                <a:cs typeface="Arial" panose="020B0604020202020204" pitchFamily="34" charset="0"/>
              </a:rPr>
              <a:t>Prevention</a:t>
            </a:r>
            <a:r>
              <a:rPr lang="en-US" dirty="0">
                <a:solidFill>
                  <a:schemeClr val="bg1"/>
                </a:solidFill>
              </a:rPr>
              <a:t> : </a:t>
            </a:r>
            <a:r>
              <a:rPr lang="en-US" sz="2000" dirty="0" smtClean="0">
                <a:solidFill>
                  <a:schemeClr val="bg1"/>
                </a:solidFill>
                <a:latin typeface="Arial" panose="020B0604020202020204" pitchFamily="34" charset="0"/>
                <a:cs typeface="Arial" panose="020B0604020202020204" pitchFamily="34" charset="0"/>
              </a:rPr>
              <a:t>Do </a:t>
            </a:r>
            <a:r>
              <a:rPr lang="en-US" sz="2000" dirty="0">
                <a:solidFill>
                  <a:schemeClr val="bg1"/>
                </a:solidFill>
                <a:latin typeface="Arial" panose="020B0604020202020204" pitchFamily="34" charset="0"/>
                <a:cs typeface="Arial" panose="020B0604020202020204" pitchFamily="34" charset="0"/>
              </a:rPr>
              <a:t>not allow a virus to get into the system (in general, impossible to </a:t>
            </a:r>
            <a:r>
              <a:rPr lang="en-US" sz="2000" dirty="0" smtClean="0">
                <a:solidFill>
                  <a:schemeClr val="bg1"/>
                </a:solidFill>
                <a:latin typeface="Arial" panose="020B0604020202020204" pitchFamily="34" charset="0"/>
                <a:cs typeface="Arial" panose="020B0604020202020204" pitchFamily="34" charset="0"/>
              </a:rPr>
              <a:t>               achieve)</a:t>
            </a:r>
            <a:endParaRPr lang="en-US" sz="2000" dirty="0">
              <a:solidFill>
                <a:schemeClr val="bg1"/>
              </a:solidFill>
              <a:latin typeface="Arial" panose="020B0604020202020204" pitchFamily="34" charset="0"/>
              <a:cs typeface="Arial" panose="020B0604020202020204" pitchFamily="34" charset="0"/>
            </a:endParaRPr>
          </a:p>
          <a:p>
            <a:r>
              <a:rPr lang="en-US" dirty="0" smtClean="0"/>
              <a:t> </a:t>
            </a:r>
            <a:endParaRPr lang="en-US" dirty="0"/>
          </a:p>
        </p:txBody>
      </p:sp>
      <p:sp>
        <p:nvSpPr>
          <p:cNvPr id="4" name="TextBox 3"/>
          <p:cNvSpPr txBox="1"/>
          <p:nvPr/>
        </p:nvSpPr>
        <p:spPr>
          <a:xfrm>
            <a:off x="838200" y="2714802"/>
            <a:ext cx="10173789" cy="1046440"/>
          </a:xfrm>
          <a:prstGeom prst="rect">
            <a:avLst/>
          </a:prstGeom>
          <a:noFill/>
        </p:spPr>
        <p:txBody>
          <a:bodyPr wrap="square" rtlCol="0">
            <a:spAutoFit/>
          </a:bodyPr>
          <a:lstStyle/>
          <a:p>
            <a:r>
              <a:rPr lang="en-US" sz="2400" b="1" dirty="0">
                <a:solidFill>
                  <a:srgbClr val="72D3FE"/>
                </a:solidFill>
                <a:latin typeface="Arial" panose="020B0604020202020204" pitchFamily="34" charset="0"/>
                <a:cs typeface="Arial" panose="020B0604020202020204" pitchFamily="34" charset="0"/>
              </a:rPr>
              <a:t>Detection</a:t>
            </a: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Once </a:t>
            </a:r>
            <a:r>
              <a:rPr lang="en-US" sz="2000" dirty="0">
                <a:solidFill>
                  <a:schemeClr val="bg1"/>
                </a:solidFill>
                <a:latin typeface="Arial" panose="020B0604020202020204" pitchFamily="34" charset="0"/>
                <a:cs typeface="Arial" panose="020B0604020202020204" pitchFamily="34" charset="0"/>
              </a:rPr>
              <a:t>infection has occurred, determine that it has occurred </a:t>
            </a:r>
            <a:r>
              <a:rPr lang="en-US" sz="2000" dirty="0" smtClean="0">
                <a:solidFill>
                  <a:schemeClr val="bg1"/>
                </a:solidFill>
                <a:latin typeface="Arial" panose="020B0604020202020204" pitchFamily="34" charset="0"/>
                <a:cs typeface="Arial" panose="020B0604020202020204" pitchFamily="34" charset="0"/>
              </a:rPr>
              <a:t>and locate </a:t>
            </a:r>
            <a:r>
              <a:rPr lang="en-US" sz="2000" dirty="0">
                <a:solidFill>
                  <a:schemeClr val="bg1"/>
                </a:solidFill>
                <a:latin typeface="Arial" panose="020B0604020202020204" pitchFamily="34" charset="0"/>
                <a:cs typeface="Arial" panose="020B0604020202020204" pitchFamily="34" charset="0"/>
              </a:rPr>
              <a:t>the </a:t>
            </a:r>
            <a:r>
              <a:rPr lang="en-US" sz="2000" dirty="0" smtClean="0">
                <a:solidFill>
                  <a:schemeClr val="bg1"/>
                </a:solidFill>
                <a:latin typeface="Arial" panose="020B0604020202020204" pitchFamily="34" charset="0"/>
                <a:cs typeface="Arial" panose="020B0604020202020204" pitchFamily="34" charset="0"/>
              </a:rPr>
              <a:t>  virus</a:t>
            </a:r>
            <a:r>
              <a:rPr lang="en-US" sz="2000" dirty="0">
                <a:solidFill>
                  <a:schemeClr val="bg1"/>
                </a:solidFill>
                <a:latin typeface="Arial" panose="020B0604020202020204" pitchFamily="34" charset="0"/>
                <a:cs typeface="Arial" panose="020B0604020202020204" pitchFamily="34" charset="0"/>
              </a:rPr>
              <a:t>;</a:t>
            </a:r>
          </a:p>
          <a:p>
            <a:endParaRPr lang="en-US" dirty="0"/>
          </a:p>
        </p:txBody>
      </p:sp>
      <p:sp>
        <p:nvSpPr>
          <p:cNvPr id="8" name="Rectangle 7"/>
          <p:cNvSpPr/>
          <p:nvPr/>
        </p:nvSpPr>
        <p:spPr>
          <a:xfrm>
            <a:off x="801189" y="3792871"/>
            <a:ext cx="9665862" cy="461665"/>
          </a:xfrm>
          <a:prstGeom prst="rect">
            <a:avLst/>
          </a:prstGeom>
        </p:spPr>
        <p:txBody>
          <a:bodyPr wrap="square">
            <a:spAutoFit/>
          </a:bodyPr>
          <a:lstStyle/>
          <a:p>
            <a:r>
              <a:rPr lang="en-US" sz="2400" b="1" dirty="0">
                <a:solidFill>
                  <a:srgbClr val="72D3FE"/>
                </a:solidFill>
                <a:latin typeface="Arial" panose="020B0604020202020204" pitchFamily="34" charset="0"/>
                <a:cs typeface="Arial" panose="020B0604020202020204" pitchFamily="34" charset="0"/>
              </a:rPr>
              <a:t>Identification</a:t>
            </a: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Once </a:t>
            </a:r>
            <a:r>
              <a:rPr lang="en-US" sz="2000" dirty="0">
                <a:solidFill>
                  <a:schemeClr val="bg1"/>
                </a:solidFill>
                <a:latin typeface="Arial" panose="020B0604020202020204" pitchFamily="34" charset="0"/>
                <a:cs typeface="Arial" panose="020B0604020202020204" pitchFamily="34" charset="0"/>
              </a:rPr>
              <a:t>a virus is detected, identify it;</a:t>
            </a:r>
          </a:p>
        </p:txBody>
      </p:sp>
    </p:spTree>
    <p:extLst>
      <p:ext uri="{BB962C8B-B14F-4D97-AF65-F5344CB8AC3E}">
        <p14:creationId xmlns:p14="http://schemas.microsoft.com/office/powerpoint/2010/main" val="369643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7" name="Pentagon 66"/>
          <p:cNvSpPr/>
          <p:nvPr/>
        </p:nvSpPr>
        <p:spPr>
          <a:xfrm flipH="1">
            <a:off x="6421576" y="4491193"/>
            <a:ext cx="4738257" cy="1141835"/>
          </a:xfrm>
          <a:prstGeom prst="homePlate">
            <a:avLst/>
          </a:prstGeom>
          <a:gradFill flip="none" rotWithShape="1">
            <a:gsLst>
              <a:gs pos="100000">
                <a:srgbClr val="72D3FE">
                  <a:lumMod val="78000"/>
                </a:srgbClr>
              </a:gs>
              <a:gs pos="0">
                <a:schemeClr val="accent1">
                  <a:lumMod val="22000"/>
                  <a:lumOff val="78000"/>
                </a:schemeClr>
              </a:gs>
            </a:gsLst>
            <a:lin ang="60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5.Malware that does not replicate(Trojans and spam e-mail).</a:t>
            </a:r>
          </a:p>
        </p:txBody>
      </p:sp>
      <p:sp>
        <p:nvSpPr>
          <p:cNvPr id="63" name="Pentagon 62"/>
          <p:cNvSpPr/>
          <p:nvPr/>
        </p:nvSpPr>
        <p:spPr>
          <a:xfrm flipH="1">
            <a:off x="7159331" y="2453416"/>
            <a:ext cx="4738257" cy="1141835"/>
          </a:xfrm>
          <a:prstGeom prst="homePlate">
            <a:avLst/>
          </a:prstGeom>
          <a:gradFill flip="none" rotWithShape="1">
            <a:gsLst>
              <a:gs pos="100000">
                <a:srgbClr val="98DDFC">
                  <a:lumMod val="75000"/>
                </a:srgbClr>
              </a:gs>
              <a:gs pos="22000">
                <a:schemeClr val="accent1">
                  <a:lumMod val="22000"/>
                  <a:lumOff val="78000"/>
                </a:schemeClr>
              </a:gs>
            </a:gsLst>
            <a:lin ang="60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3.Those that need a host program(parasitic code such as viruses).</a:t>
            </a:r>
          </a:p>
        </p:txBody>
      </p:sp>
      <p:sp>
        <p:nvSpPr>
          <p:cNvPr id="6" name="Pentagon 5"/>
          <p:cNvSpPr/>
          <p:nvPr/>
        </p:nvSpPr>
        <p:spPr>
          <a:xfrm flipH="1">
            <a:off x="5808515" y="333674"/>
            <a:ext cx="4738257" cy="1141835"/>
          </a:xfrm>
          <a:prstGeom prst="homePlate">
            <a:avLst/>
          </a:prstGeom>
          <a:gradFill flip="none" rotWithShape="1">
            <a:gsLst>
              <a:gs pos="100000">
                <a:srgbClr val="BBEAFE">
                  <a:lumMod val="62000"/>
                </a:srgbClr>
              </a:gs>
              <a:gs pos="0">
                <a:schemeClr val="accent1">
                  <a:lumMod val="22000"/>
                  <a:lumOff val="78000"/>
                </a:schemeClr>
              </a:gs>
            </a:gsLst>
            <a:lin ang="6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Arial" panose="020B0604020202020204" pitchFamily="34" charset="0"/>
                <a:cs typeface="Arial" panose="020B0604020202020204" pitchFamily="34" charset="0"/>
              </a:rPr>
              <a:t>1.How it spreads or propagates to reach the desired targets.</a:t>
            </a:r>
          </a:p>
        </p:txBody>
      </p:sp>
      <p:sp>
        <p:nvSpPr>
          <p:cNvPr id="59" name="Pentagon 58"/>
          <p:cNvSpPr/>
          <p:nvPr/>
        </p:nvSpPr>
        <p:spPr>
          <a:xfrm flipH="1">
            <a:off x="4862940" y="1393545"/>
            <a:ext cx="4488878" cy="1141835"/>
          </a:xfrm>
          <a:prstGeom prst="homePlate">
            <a:avLst/>
          </a:prstGeom>
          <a:gradFill flip="none" rotWithShape="1">
            <a:gsLst>
              <a:gs pos="100000">
                <a:srgbClr val="A9E5FF">
                  <a:lumMod val="67000"/>
                </a:srgbClr>
              </a:gs>
              <a:gs pos="0">
                <a:schemeClr val="accent1">
                  <a:lumMod val="22000"/>
                  <a:lumOff val="78000"/>
                </a:schemeClr>
              </a:gs>
            </a:gsLst>
            <a:lin ang="60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rPr>
              <a:t>2.The actions or payloads it performs once a target is reached.</a:t>
            </a:r>
          </a:p>
        </p:txBody>
      </p:sp>
      <p:sp>
        <p:nvSpPr>
          <p:cNvPr id="65" name="Pentagon 64"/>
          <p:cNvSpPr/>
          <p:nvPr/>
        </p:nvSpPr>
        <p:spPr>
          <a:xfrm flipH="1">
            <a:off x="4998023" y="3513286"/>
            <a:ext cx="4738257" cy="1141835"/>
          </a:xfrm>
          <a:prstGeom prst="homePlate">
            <a:avLst/>
          </a:prstGeom>
          <a:gradFill flip="none" rotWithShape="1">
            <a:gsLst>
              <a:gs pos="100000">
                <a:srgbClr val="84D9FE">
                  <a:lumMod val="74000"/>
                </a:srgbClr>
              </a:gs>
              <a:gs pos="0">
                <a:schemeClr val="accent1">
                  <a:lumMod val="22000"/>
                  <a:lumOff val="78000"/>
                </a:schemeClr>
              </a:gs>
            </a:gsLst>
            <a:lin ang="60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4.Those that are </a:t>
            </a:r>
            <a:r>
              <a:rPr lang="en-US" sz="2000" dirty="0" err="1" smtClean="0">
                <a:solidFill>
                  <a:schemeClr val="tx1"/>
                </a:solidFill>
              </a:rPr>
              <a:t>independent,self</a:t>
            </a:r>
            <a:r>
              <a:rPr lang="en-US" sz="2000" dirty="0" smtClean="0">
                <a:solidFill>
                  <a:schemeClr val="tx1"/>
                </a:solidFill>
              </a:rPr>
              <a:t>-contained programs(</a:t>
            </a:r>
            <a:r>
              <a:rPr lang="en-US" sz="2000" dirty="0" err="1" smtClean="0">
                <a:solidFill>
                  <a:schemeClr val="tx1"/>
                </a:solidFill>
              </a:rPr>
              <a:t>worms,Trojans.and</a:t>
            </a:r>
            <a:r>
              <a:rPr lang="en-US" sz="2000" dirty="0" smtClean="0">
                <a:solidFill>
                  <a:schemeClr val="tx1"/>
                </a:solidFill>
              </a:rPr>
              <a:t> bots).</a:t>
            </a:r>
          </a:p>
        </p:txBody>
      </p:sp>
      <p:sp>
        <p:nvSpPr>
          <p:cNvPr id="69" name="Pentagon 68"/>
          <p:cNvSpPr/>
          <p:nvPr/>
        </p:nvSpPr>
        <p:spPr>
          <a:xfrm flipH="1">
            <a:off x="7367150" y="5633029"/>
            <a:ext cx="4738257" cy="1059872"/>
          </a:xfrm>
          <a:prstGeom prst="homePlate">
            <a:avLst/>
          </a:prstGeom>
          <a:gradFill flip="none" rotWithShape="1">
            <a:gsLst>
              <a:gs pos="100000">
                <a:srgbClr val="2A9DF4"/>
              </a:gs>
              <a:gs pos="0">
                <a:schemeClr val="accent1">
                  <a:lumMod val="22000"/>
                  <a:lumOff val="78000"/>
                </a:schemeClr>
              </a:gs>
            </a:gsLst>
            <a:lin ang="60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rPr>
              <a:t>6.Malware that does replicate(viruses and worms).</a:t>
            </a:r>
          </a:p>
        </p:txBody>
      </p:sp>
      <p:sp>
        <p:nvSpPr>
          <p:cNvPr id="72" name="Rectangle 71"/>
          <p:cNvSpPr/>
          <p:nvPr/>
        </p:nvSpPr>
        <p:spPr>
          <a:xfrm>
            <a:off x="-1" y="333674"/>
            <a:ext cx="6681355" cy="2710862"/>
          </a:xfrm>
          <a:prstGeom prst="rect">
            <a:avLst/>
          </a:prstGeom>
        </p:spPr>
        <p:txBody>
          <a:bodyPr wrap="square">
            <a:spAutoFit/>
          </a:bodyPr>
          <a:lstStyle/>
          <a:p>
            <a:pPr>
              <a:lnSpc>
                <a:spcPts val="6737"/>
              </a:lnSpc>
            </a:pPr>
            <a:r>
              <a:rPr lang="en-US" sz="4400" spc="507" dirty="0" smtClean="0">
                <a:solidFill>
                  <a:srgbClr val="545454"/>
                </a:solidFill>
                <a:latin typeface="Bebas Neue"/>
              </a:rPr>
              <a:t>Classifica</a:t>
            </a:r>
            <a:r>
              <a:rPr lang="en-US" sz="4400" spc="507" dirty="0" smtClean="0">
                <a:solidFill>
                  <a:srgbClr val="A5D4FF"/>
                </a:solidFill>
                <a:latin typeface="Bebas Neue"/>
              </a:rPr>
              <a:t>tion</a:t>
            </a:r>
            <a:r>
              <a:rPr lang="en-US" sz="7200" spc="507" dirty="0" smtClean="0">
                <a:solidFill>
                  <a:srgbClr val="A5D4FF"/>
                </a:solidFill>
                <a:latin typeface="Bebas Neue"/>
              </a:rPr>
              <a:t> </a:t>
            </a:r>
          </a:p>
          <a:p>
            <a:pPr>
              <a:lnSpc>
                <a:spcPts val="6737"/>
              </a:lnSpc>
            </a:pPr>
            <a:r>
              <a:rPr lang="en-US" sz="7200" spc="507" dirty="0" smtClean="0">
                <a:solidFill>
                  <a:srgbClr val="545454"/>
                </a:solidFill>
                <a:latin typeface="Bebas Neue"/>
              </a:rPr>
              <a:t>OF</a:t>
            </a:r>
            <a:r>
              <a:rPr lang="en-US" sz="7200" spc="507" dirty="0" smtClean="0">
                <a:solidFill>
                  <a:srgbClr val="A5D4FF"/>
                </a:solidFill>
                <a:latin typeface="Bebas Neue"/>
              </a:rPr>
              <a:t> </a:t>
            </a:r>
          </a:p>
          <a:p>
            <a:pPr>
              <a:lnSpc>
                <a:spcPts val="6737"/>
              </a:lnSpc>
            </a:pPr>
            <a:r>
              <a:rPr lang="en-US" sz="6000" spc="507" dirty="0" smtClean="0">
                <a:solidFill>
                  <a:srgbClr val="545454"/>
                </a:solidFill>
                <a:latin typeface="Bebas Neue"/>
              </a:rPr>
              <a:t>MALWA</a:t>
            </a:r>
            <a:r>
              <a:rPr lang="en-US" sz="6000" spc="507" dirty="0" smtClean="0">
                <a:solidFill>
                  <a:srgbClr val="A5D4FF"/>
                </a:solidFill>
                <a:latin typeface="Bebas Neue"/>
              </a:rPr>
              <a:t>RE</a:t>
            </a:r>
            <a:endParaRPr lang="en-US" sz="6000" spc="507" dirty="0">
              <a:solidFill>
                <a:srgbClr val="A5D4FF"/>
              </a:solidFill>
              <a:latin typeface="Bebas Neue"/>
            </a:endParaRPr>
          </a:p>
        </p:txBody>
      </p:sp>
      <p:sp>
        <p:nvSpPr>
          <p:cNvPr id="74" name="Minus 73"/>
          <p:cNvSpPr/>
          <p:nvPr/>
        </p:nvSpPr>
        <p:spPr>
          <a:xfrm>
            <a:off x="-820882" y="3251786"/>
            <a:ext cx="5818905" cy="361944"/>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ate Placeholder 83"/>
          <p:cNvSpPr>
            <a:spLocks noGrp="1"/>
          </p:cNvSpPr>
          <p:nvPr>
            <p:ph type="dt" sz="half" idx="10"/>
          </p:nvPr>
        </p:nvSpPr>
        <p:spPr/>
        <p:txBody>
          <a:bodyPr/>
          <a:lstStyle/>
          <a:p>
            <a:fld id="{486DB2B7-E9F0-43E7-802D-C980DEF7C039}" type="datetime1">
              <a:rPr lang="en-US" smtClean="0"/>
              <a:t>4/27/2021</a:t>
            </a:fld>
            <a:endParaRPr lang="en-US"/>
          </a:p>
        </p:txBody>
      </p:sp>
      <p:sp>
        <p:nvSpPr>
          <p:cNvPr id="85" name="Slide Number Placeholder 84"/>
          <p:cNvSpPr>
            <a:spLocks noGrp="1"/>
          </p:cNvSpPr>
          <p:nvPr>
            <p:ph type="sldNum" sz="quarter" idx="12"/>
          </p:nvPr>
        </p:nvSpPr>
        <p:spPr/>
        <p:txBody>
          <a:bodyPr/>
          <a:lstStyle/>
          <a:p>
            <a:fld id="{9530C398-067E-418C-82ED-70AD89047961}" type="slidenum">
              <a:rPr lang="en-US" smtClean="0"/>
              <a:t>5</a:t>
            </a:fld>
            <a:endParaRPr lang="en-US"/>
          </a:p>
        </p:txBody>
      </p:sp>
    </p:spTree>
    <p:extLst>
      <p:ext uri="{BB962C8B-B14F-4D97-AF65-F5344CB8AC3E}">
        <p14:creationId xmlns:p14="http://schemas.microsoft.com/office/powerpoint/2010/main" val="1551303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7847" y="235242"/>
            <a:ext cx="8938665" cy="584775"/>
          </a:xfrm>
          <a:prstGeom prst="rect">
            <a:avLst/>
          </a:prstGeom>
        </p:spPr>
        <p:txBody>
          <a:bodyPr wrap="none">
            <a:spAutoFit/>
          </a:bodyPr>
          <a:lstStyle/>
          <a:p>
            <a:r>
              <a:rPr lang="en-US" sz="3200" b="1" dirty="0" smtClean="0">
                <a:solidFill>
                  <a:srgbClr val="A5D4FF"/>
                </a:solidFill>
                <a:latin typeface="Algerian" panose="04020705040A02060702" pitchFamily="82" charset="0"/>
              </a:rPr>
              <a:t>HOST-BASED BEHAVIOR-BLOCKING SOFTWARE</a:t>
            </a:r>
            <a:endParaRPr lang="en-US" sz="3200" b="1" dirty="0">
              <a:solidFill>
                <a:srgbClr val="A5D4FF"/>
              </a:solidFill>
              <a:latin typeface="Algerian" panose="04020705040A02060702" pitchFamily="82" charset="0"/>
            </a:endParaRPr>
          </a:p>
        </p:txBody>
      </p:sp>
      <p:sp>
        <p:nvSpPr>
          <p:cNvPr id="5" name="Rectangle 4"/>
          <p:cNvSpPr/>
          <p:nvPr/>
        </p:nvSpPr>
        <p:spPr>
          <a:xfrm>
            <a:off x="741929" y="1592061"/>
            <a:ext cx="9369287" cy="707886"/>
          </a:xfrm>
          <a:prstGeom prst="rect">
            <a:avLst/>
          </a:prstGeom>
        </p:spPr>
        <p:txBody>
          <a:bodyPr wrap="square">
            <a:spAutoFit/>
          </a:bodyPr>
          <a:lstStyle/>
          <a:p>
            <a:pPr marL="342900" indent="-342900">
              <a:buFont typeface="Wingdings" panose="05000000000000000000" pitchFamily="2" charset="2"/>
              <a:buChar char="Ø"/>
            </a:pPr>
            <a:r>
              <a:rPr lang="en-US" sz="2000" dirty="0" smtClean="0">
                <a:solidFill>
                  <a:schemeClr val="bg1"/>
                </a:solidFill>
                <a:latin typeface="Arial" panose="020B0604020202020204" pitchFamily="34" charset="0"/>
                <a:cs typeface="Arial" panose="020B0604020202020204" pitchFamily="34" charset="0"/>
              </a:rPr>
              <a:t>Behavior-blocking </a:t>
            </a:r>
            <a:r>
              <a:rPr lang="en-US" sz="2000" dirty="0">
                <a:solidFill>
                  <a:schemeClr val="bg1"/>
                </a:solidFill>
                <a:latin typeface="Arial" panose="020B0604020202020204" pitchFamily="34" charset="0"/>
                <a:cs typeface="Arial" panose="020B0604020202020204" pitchFamily="34" charset="0"/>
              </a:rPr>
              <a:t>software integrates with the operating system of a host computer and monitors program behavior in real time for malicious </a:t>
            </a:r>
            <a:r>
              <a:rPr lang="en-US" sz="2000" dirty="0" smtClean="0">
                <a:solidFill>
                  <a:schemeClr val="bg1"/>
                </a:solidFill>
                <a:latin typeface="Arial" panose="020B0604020202020204" pitchFamily="34" charset="0"/>
                <a:cs typeface="Arial" panose="020B0604020202020204" pitchFamily="34" charset="0"/>
              </a:rPr>
              <a:t>actions. </a:t>
            </a:r>
            <a:endParaRPr lang="en-US" sz="2000"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741929" y="2845889"/>
            <a:ext cx="9016025"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The behavior blocking software then blocks potentially malicious actions before they have a chance to affect the system. </a:t>
            </a:r>
          </a:p>
        </p:txBody>
      </p:sp>
      <p:sp>
        <p:nvSpPr>
          <p:cNvPr id="7" name="TextBox 6"/>
          <p:cNvSpPr txBox="1"/>
          <p:nvPr/>
        </p:nvSpPr>
        <p:spPr>
          <a:xfrm>
            <a:off x="741929" y="4325819"/>
            <a:ext cx="8786191" cy="2092881"/>
          </a:xfrm>
          <a:prstGeom prst="rect">
            <a:avLst/>
          </a:prstGeom>
          <a:noFill/>
        </p:spPr>
        <p:txBody>
          <a:bodyPr wrap="square" rtlCol="0">
            <a:spAutoFit/>
          </a:bodyPr>
          <a:lstStyle/>
          <a:p>
            <a:r>
              <a:rPr lang="en-US" sz="3200" dirty="0">
                <a:solidFill>
                  <a:srgbClr val="72D3FE"/>
                </a:solidFill>
                <a:latin typeface="Arial" panose="020B0604020202020204" pitchFamily="34" charset="0"/>
                <a:cs typeface="Arial" panose="020B0604020202020204" pitchFamily="34" charset="0"/>
              </a:rPr>
              <a:t>Potentially malicious actions may include</a:t>
            </a:r>
            <a:r>
              <a:rPr lang="en-US" sz="3200" dirty="0" smtClean="0">
                <a:solidFill>
                  <a:srgbClr val="72D3FE"/>
                </a:solidFill>
                <a:latin typeface="Arial" panose="020B0604020202020204" pitchFamily="34" charset="0"/>
                <a:cs typeface="Arial" panose="020B0604020202020204" pitchFamily="34" charset="0"/>
              </a:rPr>
              <a:t>:</a:t>
            </a:r>
          </a:p>
          <a:p>
            <a:r>
              <a:rPr lang="en-US" dirty="0" smtClean="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Attempts to open, view, delete, modify </a:t>
            </a:r>
            <a:r>
              <a:rPr lang="en-US" sz="2000" dirty="0" smtClean="0">
                <a:solidFill>
                  <a:schemeClr val="bg1"/>
                </a:solidFill>
                <a:latin typeface="Arial" panose="020B0604020202020204" pitchFamily="34" charset="0"/>
                <a:cs typeface="Arial" panose="020B0604020202020204" pitchFamily="34" charset="0"/>
              </a:rPr>
              <a:t>files</a:t>
            </a:r>
          </a:p>
          <a:p>
            <a:r>
              <a:rPr lang="en-US" sz="2000" dirty="0" smtClean="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 Attempts to format disk drives, </a:t>
            </a:r>
            <a:r>
              <a:rPr lang="en-US" sz="2000" dirty="0" err="1">
                <a:solidFill>
                  <a:schemeClr val="bg1"/>
                </a:solidFill>
                <a:latin typeface="Arial" panose="020B0604020202020204" pitchFamily="34" charset="0"/>
                <a:cs typeface="Arial" panose="020B0604020202020204" pitchFamily="34" charset="0"/>
              </a:rPr>
              <a:t>etc</a:t>
            </a:r>
            <a:r>
              <a:rPr lang="en-US" sz="2000" dirty="0">
                <a:solidFill>
                  <a:schemeClr val="bg1"/>
                </a:solidFill>
                <a:latin typeface="Arial" panose="020B0604020202020204" pitchFamily="34" charset="0"/>
                <a:cs typeface="Arial" panose="020B0604020202020204" pitchFamily="34" charset="0"/>
              </a:rPr>
              <a:t> </a:t>
            </a:r>
            <a:endParaRPr lang="en-US" sz="2000" dirty="0" smtClean="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 • </a:t>
            </a:r>
            <a:r>
              <a:rPr lang="en-US" sz="2000" dirty="0">
                <a:solidFill>
                  <a:schemeClr val="bg1"/>
                </a:solidFill>
                <a:latin typeface="Arial" panose="020B0604020202020204" pitchFamily="34" charset="0"/>
                <a:cs typeface="Arial" panose="020B0604020202020204" pitchFamily="34" charset="0"/>
              </a:rPr>
              <a:t>Modification of system settings (start-</a:t>
            </a:r>
            <a:r>
              <a:rPr lang="en-US" sz="2000" dirty="0" err="1">
                <a:solidFill>
                  <a:schemeClr val="bg1"/>
                </a:solidFill>
                <a:latin typeface="Arial" panose="020B0604020202020204" pitchFamily="34" charset="0"/>
                <a:cs typeface="Arial" panose="020B0604020202020204" pitchFamily="34" charset="0"/>
              </a:rPr>
              <a:t>up,etc</a:t>
            </a:r>
            <a:r>
              <a:rPr lang="en-US" sz="2000" dirty="0" smtClean="0">
                <a:solidFill>
                  <a:schemeClr val="bg1"/>
                </a:solidFill>
                <a:latin typeface="Arial" panose="020B0604020202020204" pitchFamily="34" charset="0"/>
                <a:cs typeface="Arial" panose="020B0604020202020204" pitchFamily="34" charset="0"/>
              </a:rPr>
              <a:t>)</a:t>
            </a:r>
          </a:p>
          <a:p>
            <a:r>
              <a:rPr lang="en-US" sz="2000" dirty="0" smtClean="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 Initiation of network </a:t>
            </a:r>
            <a:r>
              <a:rPr lang="en-US" sz="2000" dirty="0" smtClean="0">
                <a:solidFill>
                  <a:schemeClr val="bg1"/>
                </a:solidFill>
                <a:latin typeface="Arial" panose="020B0604020202020204" pitchFamily="34" charset="0"/>
                <a:cs typeface="Arial" panose="020B0604020202020204" pitchFamily="34" charset="0"/>
              </a:rPr>
              <a:t>communication</a:t>
            </a:r>
          </a:p>
          <a:p>
            <a:endParaRPr lang="en-US" dirty="0"/>
          </a:p>
        </p:txBody>
      </p:sp>
      <p:sp>
        <p:nvSpPr>
          <p:cNvPr id="11" name="Date Placeholder 10"/>
          <p:cNvSpPr>
            <a:spLocks noGrp="1"/>
          </p:cNvSpPr>
          <p:nvPr>
            <p:ph type="dt" sz="half" idx="10"/>
          </p:nvPr>
        </p:nvSpPr>
        <p:spPr/>
        <p:txBody>
          <a:bodyPr/>
          <a:lstStyle/>
          <a:p>
            <a:fld id="{91F82741-1DA9-4769-A6BD-E39F11E7D36D}" type="datetime1">
              <a:rPr lang="en-US" smtClean="0"/>
              <a:t>4/27/2021</a:t>
            </a:fld>
            <a:endParaRPr lang="en-US"/>
          </a:p>
        </p:txBody>
      </p:sp>
      <p:sp>
        <p:nvSpPr>
          <p:cNvPr id="12" name="Slide Number Placeholder 11"/>
          <p:cNvSpPr>
            <a:spLocks noGrp="1"/>
          </p:cNvSpPr>
          <p:nvPr>
            <p:ph type="sldNum" sz="quarter" idx="12"/>
          </p:nvPr>
        </p:nvSpPr>
        <p:spPr/>
        <p:txBody>
          <a:bodyPr/>
          <a:lstStyle/>
          <a:p>
            <a:fld id="{9530C398-067E-418C-82ED-70AD89047961}" type="slidenum">
              <a:rPr lang="en-US" smtClean="0"/>
              <a:pPr/>
              <a:t>50</a:t>
            </a:fld>
            <a:endParaRPr lang="en-US" dirty="0"/>
          </a:p>
        </p:txBody>
      </p:sp>
    </p:spTree>
    <p:extLst>
      <p:ext uri="{BB962C8B-B14F-4D97-AF65-F5344CB8AC3E}">
        <p14:creationId xmlns:p14="http://schemas.microsoft.com/office/powerpoint/2010/main" val="41000511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262" y="1573959"/>
            <a:ext cx="7850775"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Rootkits can be extraordinarily difficult to detect and </a:t>
            </a:r>
            <a:r>
              <a:rPr lang="en-US" sz="2000" dirty="0" smtClean="0">
                <a:solidFill>
                  <a:schemeClr val="bg1"/>
                </a:solidFill>
                <a:latin typeface="Arial" panose="020B0604020202020204" pitchFamily="34" charset="0"/>
                <a:cs typeface="Arial" panose="020B0604020202020204" pitchFamily="34" charset="0"/>
              </a:rPr>
              <a:t>neutralize.</a:t>
            </a:r>
            <a:endParaRPr lang="en-US" sz="20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455055" y="2408382"/>
            <a:ext cx="7850775" cy="707886"/>
          </a:xfrm>
          <a:prstGeom prst="rect">
            <a:avLst/>
          </a:prstGeom>
        </p:spPr>
        <p:txBody>
          <a:bodyPr wrap="square">
            <a:spAutoFit/>
          </a:bodyPr>
          <a:lstStyle/>
          <a:p>
            <a:pPr marL="342900" indent="-342900">
              <a:buFont typeface="Wingdings" panose="05000000000000000000" pitchFamily="2" charset="2"/>
              <a:buChar char="Ø"/>
            </a:pPr>
            <a:r>
              <a:rPr lang="en-US" sz="2000" dirty="0" smtClean="0">
                <a:solidFill>
                  <a:schemeClr val="bg1"/>
                </a:solidFill>
                <a:latin typeface="Arial" panose="020B0604020202020204" pitchFamily="34" charset="0"/>
                <a:cs typeface="Arial" panose="020B0604020202020204" pitchFamily="34" charset="0"/>
              </a:rPr>
              <a:t>Countering </a:t>
            </a:r>
            <a:r>
              <a:rPr lang="en-US" sz="2000" dirty="0">
                <a:solidFill>
                  <a:schemeClr val="bg1"/>
                </a:solidFill>
                <a:latin typeface="Arial" panose="020B0604020202020204" pitchFamily="34" charset="0"/>
                <a:cs typeface="Arial" panose="020B0604020202020204" pitchFamily="34" charset="0"/>
              </a:rPr>
              <a:t>rootkits requires a variety of </a:t>
            </a:r>
            <a:r>
              <a:rPr lang="en-US" sz="2000" dirty="0" smtClean="0">
                <a:solidFill>
                  <a:schemeClr val="bg1"/>
                </a:solidFill>
                <a:latin typeface="Arial" panose="020B0604020202020204" pitchFamily="34" charset="0"/>
                <a:cs typeface="Arial" panose="020B0604020202020204" pitchFamily="34" charset="0"/>
              </a:rPr>
              <a:t>network and computer level security tools</a:t>
            </a:r>
            <a:r>
              <a:rPr lang="en-US" sz="2000" dirty="0">
                <a:solidFill>
                  <a:schemeClr val="bg1"/>
                </a:solidFill>
              </a:rPr>
              <a:t>. </a:t>
            </a:r>
          </a:p>
        </p:txBody>
      </p:sp>
      <p:sp>
        <p:nvSpPr>
          <p:cNvPr id="6" name="Rectangle 5"/>
          <p:cNvSpPr/>
          <p:nvPr/>
        </p:nvSpPr>
        <p:spPr>
          <a:xfrm>
            <a:off x="470262" y="3459327"/>
            <a:ext cx="7994468" cy="1292662"/>
          </a:xfrm>
          <a:prstGeom prst="rect">
            <a:avLst/>
          </a:prstGeom>
        </p:spPr>
        <p:txBody>
          <a:bodyPr wrap="square">
            <a:spAutoFit/>
          </a:bodyPr>
          <a:lstStyle/>
          <a:p>
            <a:pPr marL="342900" indent="-342900">
              <a:buFont typeface="Wingdings" panose="05000000000000000000" pitchFamily="2" charset="2"/>
              <a:buChar char="Ø"/>
            </a:pPr>
            <a:r>
              <a:rPr lang="en-US" sz="2000" dirty="0" smtClean="0">
                <a:solidFill>
                  <a:schemeClr val="bg1"/>
                </a:solidFill>
                <a:latin typeface="Arial" panose="020B0604020202020204" pitchFamily="34" charset="0"/>
                <a:cs typeface="Arial" panose="020B0604020202020204" pitchFamily="34" charset="0"/>
              </a:rPr>
              <a:t>A system </a:t>
            </a:r>
            <a:r>
              <a:rPr lang="en-US" sz="2000" dirty="0">
                <a:solidFill>
                  <a:schemeClr val="bg1"/>
                </a:solidFill>
                <a:latin typeface="Arial" panose="020B0604020202020204" pitchFamily="34" charset="0"/>
                <a:cs typeface="Arial" panose="020B0604020202020204" pitchFamily="34" charset="0"/>
              </a:rPr>
              <a:t>needs to look for behaviors that could indicate the presence of a rootkit, such as the interception of system calls or a </a:t>
            </a:r>
            <a:r>
              <a:rPr lang="en-US" sz="2000" dirty="0" err="1">
                <a:solidFill>
                  <a:schemeClr val="bg1"/>
                </a:solidFill>
                <a:latin typeface="Arial" panose="020B0604020202020204" pitchFamily="34" charset="0"/>
                <a:cs typeface="Arial" panose="020B0604020202020204" pitchFamily="34" charset="0"/>
              </a:rPr>
              <a:t>keylogger</a:t>
            </a:r>
            <a:r>
              <a:rPr lang="en-US" sz="2000" dirty="0">
                <a:solidFill>
                  <a:schemeClr val="bg1"/>
                </a:solidFill>
                <a:latin typeface="Arial" panose="020B0604020202020204" pitchFamily="34" charset="0"/>
                <a:cs typeface="Arial" panose="020B0604020202020204" pitchFamily="34" charset="0"/>
              </a:rPr>
              <a:t> interacting with a keyboard </a:t>
            </a:r>
            <a:r>
              <a:rPr lang="en-US" sz="2000" dirty="0" smtClean="0">
                <a:solidFill>
                  <a:schemeClr val="bg1"/>
                </a:solidFill>
                <a:latin typeface="Arial" panose="020B0604020202020204" pitchFamily="34" charset="0"/>
                <a:cs typeface="Arial" panose="020B0604020202020204" pitchFamily="34" charset="0"/>
              </a:rPr>
              <a:t>driver.</a:t>
            </a:r>
          </a:p>
          <a:p>
            <a:endParaRPr lang="en-US" dirty="0"/>
          </a:p>
        </p:txBody>
      </p:sp>
      <p:sp>
        <p:nvSpPr>
          <p:cNvPr id="7" name="Rectangle 6"/>
          <p:cNvSpPr/>
          <p:nvPr/>
        </p:nvSpPr>
        <p:spPr>
          <a:xfrm>
            <a:off x="2996191" y="246555"/>
            <a:ext cx="5771132" cy="584775"/>
          </a:xfrm>
          <a:prstGeom prst="rect">
            <a:avLst/>
          </a:prstGeom>
        </p:spPr>
        <p:txBody>
          <a:bodyPr wrap="none">
            <a:spAutoFit/>
          </a:bodyPr>
          <a:lstStyle/>
          <a:p>
            <a:r>
              <a:rPr lang="en-US" sz="3200" b="1" dirty="0">
                <a:solidFill>
                  <a:srgbClr val="A5D4FF"/>
                </a:solidFill>
                <a:latin typeface="Algerian" panose="04020705040A02060702" pitchFamily="82" charset="0"/>
              </a:rPr>
              <a:t>ROOTKIT COUNTERMEASURES</a:t>
            </a:r>
          </a:p>
        </p:txBody>
      </p:sp>
      <p:sp>
        <p:nvSpPr>
          <p:cNvPr id="8" name="Rectangle 7"/>
          <p:cNvSpPr/>
          <p:nvPr/>
        </p:nvSpPr>
        <p:spPr>
          <a:xfrm>
            <a:off x="455055" y="4962345"/>
            <a:ext cx="8312268" cy="707886"/>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If a kernel-level rootkit is detected, the only secure and reliable way to recover is to do an entire new OS install on the infected machine.</a:t>
            </a:r>
          </a:p>
        </p:txBody>
      </p:sp>
      <p:sp>
        <p:nvSpPr>
          <p:cNvPr id="12" name="Date Placeholder 11"/>
          <p:cNvSpPr>
            <a:spLocks noGrp="1"/>
          </p:cNvSpPr>
          <p:nvPr>
            <p:ph type="dt" sz="half" idx="10"/>
          </p:nvPr>
        </p:nvSpPr>
        <p:spPr/>
        <p:txBody>
          <a:bodyPr/>
          <a:lstStyle/>
          <a:p>
            <a:fld id="{279E3DD7-8CA8-4C73-A319-F7BEB5B69576}" type="datetime1">
              <a:rPr lang="en-US" smtClean="0"/>
              <a:t>4/27/2021</a:t>
            </a:fld>
            <a:endParaRPr lang="en-US"/>
          </a:p>
        </p:txBody>
      </p:sp>
      <p:sp>
        <p:nvSpPr>
          <p:cNvPr id="13" name="Slide Number Placeholder 12"/>
          <p:cNvSpPr>
            <a:spLocks noGrp="1"/>
          </p:cNvSpPr>
          <p:nvPr>
            <p:ph type="sldNum" sz="quarter" idx="12"/>
          </p:nvPr>
        </p:nvSpPr>
        <p:spPr/>
        <p:txBody>
          <a:bodyPr/>
          <a:lstStyle/>
          <a:p>
            <a:fld id="{9530C398-067E-418C-82ED-70AD89047961}" type="slidenum">
              <a:rPr lang="en-US" smtClean="0"/>
              <a:pPr/>
              <a:t>51</a:t>
            </a:fld>
            <a:endParaRPr lang="en-US" dirty="0"/>
          </a:p>
        </p:txBody>
      </p:sp>
    </p:spTree>
    <p:extLst>
      <p:ext uri="{BB962C8B-B14F-4D97-AF65-F5344CB8AC3E}">
        <p14:creationId xmlns:p14="http://schemas.microsoft.com/office/powerpoint/2010/main" val="34568244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05338" y="237765"/>
            <a:ext cx="7301999" cy="707886"/>
          </a:xfrm>
          <a:prstGeom prst="rect">
            <a:avLst/>
          </a:prstGeom>
        </p:spPr>
        <p:txBody>
          <a:bodyPr wrap="none">
            <a:spAutoFit/>
          </a:bodyPr>
          <a:lstStyle/>
          <a:p>
            <a:r>
              <a:rPr lang="en-US" sz="4000" b="1" dirty="0" smtClean="0">
                <a:solidFill>
                  <a:srgbClr val="A5D4FF"/>
                </a:solidFill>
                <a:latin typeface="Algerian" panose="04020705040A02060702" pitchFamily="82" charset="0"/>
              </a:rPr>
              <a:t>Prevent Malicious </a:t>
            </a:r>
            <a:r>
              <a:rPr lang="en-US" sz="3200" b="1" dirty="0" smtClean="0">
                <a:solidFill>
                  <a:srgbClr val="A5D4FF"/>
                </a:solidFill>
                <a:latin typeface="Algerian" panose="04020705040A02060702" pitchFamily="82" charset="0"/>
              </a:rPr>
              <a:t>Software</a:t>
            </a:r>
            <a:endParaRPr lang="en-US" sz="3200" b="1" dirty="0">
              <a:solidFill>
                <a:srgbClr val="A5D4FF"/>
              </a:solidFill>
              <a:latin typeface="Algerian" panose="04020705040A02060702" pitchFamily="82" charset="0"/>
            </a:endParaRPr>
          </a:p>
        </p:txBody>
      </p:sp>
      <p:sp>
        <p:nvSpPr>
          <p:cNvPr id="6" name="Rectangle 5"/>
          <p:cNvSpPr/>
          <p:nvPr/>
        </p:nvSpPr>
        <p:spPr>
          <a:xfrm>
            <a:off x="833230" y="1734239"/>
            <a:ext cx="5339087"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Always Update </a:t>
            </a:r>
            <a:r>
              <a:rPr lang="en-US" sz="2000" dirty="0" smtClean="0">
                <a:solidFill>
                  <a:schemeClr val="bg1"/>
                </a:solidFill>
                <a:latin typeface="Arial" panose="020B0604020202020204" pitchFamily="34" charset="0"/>
                <a:cs typeface="Arial" panose="020B0604020202020204" pitchFamily="34" charset="0"/>
              </a:rPr>
              <a:t>device</a:t>
            </a:r>
            <a:r>
              <a:rPr lang="en-US" sz="2000" dirty="0" smtClean="0">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Operating </a:t>
            </a:r>
            <a:r>
              <a:rPr lang="en-US" sz="2000" dirty="0" smtClean="0">
                <a:solidFill>
                  <a:schemeClr val="bg1"/>
                </a:solidFill>
                <a:latin typeface="Arial" panose="020B0604020202020204" pitchFamily="34" charset="0"/>
                <a:cs typeface="Arial" panose="020B0604020202020204" pitchFamily="34" charset="0"/>
              </a:rPr>
              <a:t>System.</a:t>
            </a:r>
            <a:endParaRPr lang="en-US" sz="2000"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833230" y="2402531"/>
            <a:ext cx="6904941" cy="707886"/>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Think twice before clicking links or downloading </a:t>
            </a:r>
            <a:r>
              <a:rPr lang="en-US" sz="2000" dirty="0" smtClean="0">
                <a:solidFill>
                  <a:schemeClr val="bg1"/>
                </a:solidFill>
                <a:latin typeface="Arial" panose="020B0604020202020204" pitchFamily="34" charset="0"/>
                <a:cs typeface="Arial" panose="020B0604020202020204" pitchFamily="34" charset="0"/>
              </a:rPr>
              <a:t>anything.</a:t>
            </a:r>
            <a:endParaRPr lang="en-US" sz="2000"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833230" y="3092611"/>
            <a:ext cx="6797054" cy="400110"/>
          </a:xfrm>
          <a:prstGeom prst="rect">
            <a:avLst/>
          </a:prstGeom>
        </p:spPr>
        <p:txBody>
          <a:bodyPr wrap="non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Be careful about opening email attachments or </a:t>
            </a:r>
            <a:r>
              <a:rPr lang="en-US" sz="2000" dirty="0" smtClean="0">
                <a:solidFill>
                  <a:schemeClr val="bg1"/>
                </a:solidFill>
                <a:latin typeface="Arial" panose="020B0604020202020204" pitchFamily="34" charset="0"/>
                <a:cs typeface="Arial" panose="020B0604020202020204" pitchFamily="34" charset="0"/>
              </a:rPr>
              <a:t>images.</a:t>
            </a:r>
            <a:endParaRPr lang="en-US" sz="20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833230" y="3724567"/>
            <a:ext cx="6096000" cy="707886"/>
          </a:xfrm>
          <a:prstGeom prst="rect">
            <a:avLst/>
          </a:prstGeom>
        </p:spPr>
        <p:txBody>
          <a:bodyPr>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Don't trust pop-up windows that ask you to download </a:t>
            </a:r>
            <a:r>
              <a:rPr lang="en-US" sz="2000" dirty="0" smtClean="0">
                <a:solidFill>
                  <a:schemeClr val="bg1"/>
                </a:solidFill>
                <a:latin typeface="Arial" panose="020B0604020202020204" pitchFamily="34" charset="0"/>
                <a:cs typeface="Arial" panose="020B0604020202020204" pitchFamily="34" charset="0"/>
              </a:rPr>
              <a:t>software.</a:t>
            </a:r>
            <a:endParaRPr lang="en-US" sz="2000"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833230" y="4664299"/>
            <a:ext cx="6340099" cy="400110"/>
          </a:xfrm>
          <a:prstGeom prst="rect">
            <a:avLst/>
          </a:prstGeom>
        </p:spPr>
        <p:txBody>
          <a:bodyPr wrap="square">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Only Use Trusted Antivirus and Malware </a:t>
            </a:r>
            <a:r>
              <a:rPr lang="en-US" sz="2000" dirty="0" smtClean="0">
                <a:solidFill>
                  <a:schemeClr val="bg1"/>
                </a:solidFill>
                <a:latin typeface="Arial" panose="020B0604020202020204" pitchFamily="34" charset="0"/>
                <a:cs typeface="Arial" panose="020B0604020202020204" pitchFamily="34" charset="0"/>
              </a:rPr>
              <a:t>Software.</a:t>
            </a:r>
            <a:endParaRPr lang="en-US" sz="2000" b="0" i="0" dirty="0">
              <a:solidFill>
                <a:schemeClr val="bg1"/>
              </a:solidFill>
              <a:effectLst/>
              <a:latin typeface="Arial" panose="020B0604020202020204" pitchFamily="34" charset="0"/>
              <a:cs typeface="Arial" panose="020B0604020202020204" pitchFamily="34" charset="0"/>
            </a:endParaRPr>
          </a:p>
        </p:txBody>
      </p:sp>
      <p:sp>
        <p:nvSpPr>
          <p:cNvPr id="11" name="Rectangle 10"/>
          <p:cNvSpPr/>
          <p:nvPr/>
        </p:nvSpPr>
        <p:spPr>
          <a:xfrm>
            <a:off x="833230" y="5361686"/>
            <a:ext cx="4258825" cy="707886"/>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Rely Only On Secure Networks </a:t>
            </a:r>
            <a:r>
              <a:rPr lang="en-US" sz="2000" dirty="0" smtClean="0">
                <a:solidFill>
                  <a:schemeClr val="bg1"/>
                </a:solidFill>
                <a:latin typeface="Arial" panose="020B0604020202020204" pitchFamily="34" charset="0"/>
                <a:cs typeface="Arial" panose="020B0604020202020204" pitchFamily="34" charset="0"/>
              </a:rPr>
              <a:t>(Encrypted)</a:t>
            </a:r>
            <a:endParaRPr lang="en-US" sz="2000" b="0" i="0" dirty="0">
              <a:solidFill>
                <a:srgbClr val="333333"/>
              </a:solidFill>
              <a:effectLst/>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732" y="1578636"/>
            <a:ext cx="3004458" cy="3867626"/>
          </a:xfrm>
          <a:prstGeom prst="rect">
            <a:avLst/>
          </a:prstGeom>
        </p:spPr>
      </p:pic>
      <p:sp>
        <p:nvSpPr>
          <p:cNvPr id="15" name="Date Placeholder 14"/>
          <p:cNvSpPr>
            <a:spLocks noGrp="1"/>
          </p:cNvSpPr>
          <p:nvPr>
            <p:ph type="dt" sz="half" idx="10"/>
          </p:nvPr>
        </p:nvSpPr>
        <p:spPr/>
        <p:txBody>
          <a:bodyPr/>
          <a:lstStyle/>
          <a:p>
            <a:fld id="{08A8E604-7A23-45C1-BC8F-D43165821370}" type="datetime1">
              <a:rPr lang="en-US" smtClean="0"/>
              <a:t>4/27/2021</a:t>
            </a:fld>
            <a:endParaRPr lang="en-US"/>
          </a:p>
        </p:txBody>
      </p:sp>
      <p:sp>
        <p:nvSpPr>
          <p:cNvPr id="16" name="Slide Number Placeholder 15"/>
          <p:cNvSpPr>
            <a:spLocks noGrp="1"/>
          </p:cNvSpPr>
          <p:nvPr>
            <p:ph type="sldNum" sz="quarter" idx="12"/>
          </p:nvPr>
        </p:nvSpPr>
        <p:spPr/>
        <p:txBody>
          <a:bodyPr/>
          <a:lstStyle/>
          <a:p>
            <a:fld id="{9530C398-067E-418C-82ED-70AD89047961}" type="slidenum">
              <a:rPr lang="en-US" smtClean="0"/>
              <a:pPr/>
              <a:t>52</a:t>
            </a:fld>
            <a:endParaRPr lang="en-US" dirty="0"/>
          </a:p>
        </p:txBody>
      </p:sp>
    </p:spTree>
    <p:extLst>
      <p:ext uri="{BB962C8B-B14F-4D97-AF65-F5344CB8AC3E}">
        <p14:creationId xmlns:p14="http://schemas.microsoft.com/office/powerpoint/2010/main" val="6518699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D26B0-E64B-4FA5-A1B0-D15A0B9B3B2C}" type="datetime1">
              <a:rPr lang="en-US" smtClean="0"/>
              <a:t>4/27/2021</a:t>
            </a:fld>
            <a:endParaRPr lang="en-US"/>
          </a:p>
        </p:txBody>
      </p:sp>
      <p:sp>
        <p:nvSpPr>
          <p:cNvPr id="3" name="Slide Number Placeholder 2"/>
          <p:cNvSpPr>
            <a:spLocks noGrp="1"/>
          </p:cNvSpPr>
          <p:nvPr>
            <p:ph type="sldNum" sz="quarter" idx="12"/>
          </p:nvPr>
        </p:nvSpPr>
        <p:spPr/>
        <p:txBody>
          <a:bodyPr/>
          <a:lstStyle/>
          <a:p>
            <a:fld id="{9530C398-067E-418C-82ED-70AD89047961}" type="slidenum">
              <a:rPr lang="en-US" smtClean="0"/>
              <a:t>53</a:t>
            </a:fld>
            <a:endParaRPr lang="en-US"/>
          </a:p>
        </p:txBody>
      </p:sp>
      <p:sp>
        <p:nvSpPr>
          <p:cNvPr id="5" name="TextBox 4"/>
          <p:cNvSpPr txBox="1"/>
          <p:nvPr/>
        </p:nvSpPr>
        <p:spPr>
          <a:xfrm>
            <a:off x="2423159" y="5039976"/>
            <a:ext cx="7843346" cy="1200329"/>
          </a:xfrm>
          <a:prstGeom prst="rect">
            <a:avLst/>
          </a:prstGeom>
          <a:noFill/>
        </p:spPr>
        <p:txBody>
          <a:bodyPr wrap="square" rtlCol="0">
            <a:spAutoFit/>
          </a:bodyPr>
          <a:lstStyle/>
          <a:p>
            <a:r>
              <a:rPr lang="en-US" sz="7200" dirty="0" smtClean="0">
                <a:solidFill>
                  <a:schemeClr val="bg1"/>
                </a:solidFill>
                <a:latin typeface="Arial Rounded MT Bold" panose="020F0704030504030204" pitchFamily="34" charset="0"/>
              </a:rPr>
              <a:t>A Big Thank you!</a:t>
            </a:r>
            <a:endParaRPr lang="en-US" sz="7200" dirty="0">
              <a:solidFill>
                <a:schemeClr val="bg1"/>
              </a:solidFill>
              <a:latin typeface="Arial Rounded MT Bold" panose="020F0704030504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489960" y="713221"/>
            <a:ext cx="4522076" cy="4210710"/>
          </a:xfrm>
          <a:prstGeom prst="ellipse">
            <a:avLst/>
          </a:prstGeom>
          <a:ln w="76200">
            <a:solidFill>
              <a:schemeClr val="bg1"/>
            </a:solidFill>
          </a:ln>
        </p:spPr>
      </p:pic>
    </p:spTree>
    <p:extLst>
      <p:ext uri="{BB962C8B-B14F-4D97-AF65-F5344CB8AC3E}">
        <p14:creationId xmlns:p14="http://schemas.microsoft.com/office/powerpoint/2010/main" val="3501592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be 5"/>
          <p:cNvSpPr/>
          <p:nvPr/>
        </p:nvSpPr>
        <p:spPr>
          <a:xfrm>
            <a:off x="4150890" y="447863"/>
            <a:ext cx="3876906" cy="4445200"/>
          </a:xfrm>
          <a:prstGeom prst="cube">
            <a:avLst>
              <a:gd name="adj" fmla="val 11198"/>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pPr marL="285750" indent="-285750">
              <a:buFont typeface="Wingdings" panose="05000000000000000000" pitchFamily="2" charset="2"/>
              <a:buChar char="§"/>
            </a:pPr>
            <a:r>
              <a:rPr lang="en-US" dirty="0">
                <a:solidFill>
                  <a:srgbClr val="545454"/>
                </a:solidFill>
              </a:rPr>
              <a:t>I</a:t>
            </a:r>
            <a:r>
              <a:rPr lang="en-US" dirty="0" smtClean="0">
                <a:solidFill>
                  <a:srgbClr val="545454"/>
                </a:solidFill>
              </a:rPr>
              <a:t>nfection of existing content by viruses that is subsequently spread to other systems </a:t>
            </a:r>
          </a:p>
          <a:p>
            <a:pPr marL="285750" indent="-285750">
              <a:buFont typeface="Wingdings" panose="05000000000000000000" pitchFamily="2" charset="2"/>
              <a:buChar char="§"/>
            </a:pPr>
            <a:r>
              <a:rPr lang="en-US" dirty="0" smtClean="0">
                <a:solidFill>
                  <a:srgbClr val="545454"/>
                </a:solidFill>
              </a:rPr>
              <a:t>Exploit of software vulnerabilities by worms or drive-by-downloads to allow the malware to replicate</a:t>
            </a:r>
          </a:p>
          <a:p>
            <a:pPr marL="285750" indent="-285750">
              <a:buFont typeface="Wingdings" panose="05000000000000000000" pitchFamily="2" charset="2"/>
              <a:buChar char="§"/>
            </a:pPr>
            <a:r>
              <a:rPr lang="en-US" dirty="0" smtClean="0">
                <a:solidFill>
                  <a:srgbClr val="545454"/>
                </a:solidFill>
              </a:rPr>
              <a:t>Social engineering attacks that convince users to bypass security mechanisms to install Trojans to respond to </a:t>
            </a:r>
            <a:r>
              <a:rPr lang="en-US" dirty="0" err="1" smtClean="0">
                <a:solidFill>
                  <a:srgbClr val="545454"/>
                </a:solidFill>
              </a:rPr>
              <a:t>phising</a:t>
            </a:r>
            <a:r>
              <a:rPr lang="en-US" dirty="0" smtClean="0">
                <a:solidFill>
                  <a:srgbClr val="545454"/>
                </a:solidFill>
              </a:rPr>
              <a:t> attacks</a:t>
            </a:r>
          </a:p>
          <a:p>
            <a:endParaRPr lang="en-US" dirty="0"/>
          </a:p>
        </p:txBody>
      </p:sp>
      <p:sp>
        <p:nvSpPr>
          <p:cNvPr id="7" name="Rectangle 6"/>
          <p:cNvSpPr/>
          <p:nvPr/>
        </p:nvSpPr>
        <p:spPr>
          <a:xfrm>
            <a:off x="4118581" y="883084"/>
            <a:ext cx="3477973" cy="392984"/>
          </a:xfrm>
          <a:prstGeom prst="rect">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Arial" panose="020B0604020202020204" pitchFamily="34" charset="0"/>
                <a:cs typeface="Arial" panose="020B0604020202020204" pitchFamily="34" charset="0"/>
              </a:rPr>
              <a:t>Propagation mechanisms include:</a:t>
            </a:r>
            <a:endParaRPr lang="en-US" sz="1400" b="1" dirty="0">
              <a:latin typeface="Arial" panose="020B0604020202020204" pitchFamily="34" charset="0"/>
              <a:cs typeface="Arial" panose="020B0604020202020204" pitchFamily="34" charset="0"/>
            </a:endParaRPr>
          </a:p>
        </p:txBody>
      </p:sp>
      <p:sp>
        <p:nvSpPr>
          <p:cNvPr id="9" name="Cube 8"/>
          <p:cNvSpPr/>
          <p:nvPr/>
        </p:nvSpPr>
        <p:spPr>
          <a:xfrm>
            <a:off x="8371788" y="2371389"/>
            <a:ext cx="3619320" cy="4278792"/>
          </a:xfrm>
          <a:prstGeom prst="cube">
            <a:avLst>
              <a:gd name="adj" fmla="val 11198"/>
            </a:avLst>
          </a:prstGeom>
          <a:solidFill>
            <a:srgbClr val="9DC3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smtClean="0">
                <a:solidFill>
                  <a:srgbClr val="545454"/>
                </a:solidFill>
              </a:rPr>
              <a:t>Corruption of system or data files</a:t>
            </a:r>
          </a:p>
          <a:p>
            <a:pPr marL="285750" indent="-285750">
              <a:buFont typeface="Wingdings" panose="05000000000000000000" pitchFamily="2" charset="2"/>
              <a:buChar char="§"/>
            </a:pPr>
            <a:r>
              <a:rPr lang="en-US" dirty="0" smtClean="0">
                <a:solidFill>
                  <a:srgbClr val="545454"/>
                </a:solidFill>
              </a:rPr>
              <a:t>Make the system a zombie agent of attack as part of botnet </a:t>
            </a:r>
          </a:p>
          <a:p>
            <a:pPr marL="285750" indent="-285750">
              <a:buFont typeface="Wingdings" panose="05000000000000000000" pitchFamily="2" charset="2"/>
              <a:buChar char="§"/>
            </a:pPr>
            <a:r>
              <a:rPr lang="en-US" dirty="0" smtClean="0">
                <a:solidFill>
                  <a:srgbClr val="545454"/>
                </a:solidFill>
              </a:rPr>
              <a:t>Theft of information from the system/keylogging </a:t>
            </a:r>
          </a:p>
          <a:p>
            <a:pPr marL="285750" indent="-285750">
              <a:buFont typeface="Wingdings" panose="05000000000000000000" pitchFamily="2" charset="2"/>
              <a:buChar char="§"/>
            </a:pPr>
            <a:r>
              <a:rPr lang="en-US" dirty="0" err="1" smtClean="0">
                <a:solidFill>
                  <a:srgbClr val="545454"/>
                </a:solidFill>
              </a:rPr>
              <a:t>Stealthing</a:t>
            </a:r>
            <a:r>
              <a:rPr lang="en-US" dirty="0" smtClean="0">
                <a:solidFill>
                  <a:srgbClr val="545454"/>
                </a:solidFill>
              </a:rPr>
              <a:t> /hiding its presence on the system</a:t>
            </a:r>
            <a:endParaRPr lang="en-US" dirty="0">
              <a:solidFill>
                <a:srgbClr val="545454"/>
              </a:solidFill>
            </a:endParaRPr>
          </a:p>
        </p:txBody>
      </p:sp>
      <p:sp>
        <p:nvSpPr>
          <p:cNvPr id="10" name="Rectangle 9"/>
          <p:cNvSpPr/>
          <p:nvPr/>
        </p:nvSpPr>
        <p:spPr>
          <a:xfrm>
            <a:off x="8345496" y="2795155"/>
            <a:ext cx="3244107" cy="609284"/>
          </a:xfrm>
          <a:prstGeom prst="rect">
            <a:avLst/>
          </a:prstGeom>
          <a:solidFill>
            <a:srgbClr val="54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Payload actions performed by malware once it reaches a target system can include</a:t>
            </a:r>
            <a:endParaRPr lang="en-US" sz="1400" b="1" dirty="0">
              <a:latin typeface="Algerian" panose="04020705040A02060702" pitchFamily="82" charset="0"/>
            </a:endParaRPr>
          </a:p>
        </p:txBody>
      </p:sp>
      <p:sp>
        <p:nvSpPr>
          <p:cNvPr id="11" name="Rectangle 10"/>
          <p:cNvSpPr/>
          <p:nvPr/>
        </p:nvSpPr>
        <p:spPr>
          <a:xfrm>
            <a:off x="8436407" y="3168619"/>
            <a:ext cx="3153196" cy="1046440"/>
          </a:xfrm>
          <a:prstGeom prst="rect">
            <a:avLst/>
          </a:prstGeom>
        </p:spPr>
        <p:txBody>
          <a:bodyPr wrap="square">
            <a:spAutoFit/>
          </a:bodyPr>
          <a:lstStyle/>
          <a:p>
            <a:endParaRPr lang="en-US" sz="2400" b="1" dirty="0" smtClean="0">
              <a:solidFill>
                <a:schemeClr val="bg1"/>
              </a:solidFill>
              <a:latin typeface="Arial Narrow" panose="020B0606020202030204" pitchFamily="34" charset="0"/>
            </a:endParaRPr>
          </a:p>
          <a:p>
            <a:endParaRPr lang="en-US" sz="2000" b="1" dirty="0" smtClean="0">
              <a:solidFill>
                <a:schemeClr val="bg1"/>
              </a:solidFill>
              <a:latin typeface="Arial Narrow" panose="020B0606020202030204" pitchFamily="34" charset="0"/>
            </a:endParaRPr>
          </a:p>
          <a:p>
            <a:endParaRPr lang="en-US" b="1" dirty="0">
              <a:solidFill>
                <a:schemeClr val="bg1"/>
              </a:solidFill>
              <a:latin typeface="Arial Narrow" panose="020B0606020202030204" pitchFamily="34" charset="0"/>
            </a:endParaRPr>
          </a:p>
        </p:txBody>
      </p:sp>
      <p:sp>
        <p:nvSpPr>
          <p:cNvPr id="16" name="Rectangle 15"/>
          <p:cNvSpPr/>
          <p:nvPr/>
        </p:nvSpPr>
        <p:spPr>
          <a:xfrm>
            <a:off x="0" y="-283873"/>
            <a:ext cx="6096000" cy="3529171"/>
          </a:xfrm>
          <a:prstGeom prst="rect">
            <a:avLst/>
          </a:prstGeom>
        </p:spPr>
        <p:txBody>
          <a:bodyPr>
            <a:spAutoFit/>
          </a:bodyPr>
          <a:lstStyle/>
          <a:p>
            <a:pPr>
              <a:lnSpc>
                <a:spcPts val="6737"/>
              </a:lnSpc>
            </a:pPr>
            <a:r>
              <a:rPr lang="en-US" sz="2000" b="1" spc="507" dirty="0" smtClean="0">
                <a:solidFill>
                  <a:srgbClr val="A5D4FF"/>
                </a:solidFill>
                <a:latin typeface="Bebas Neue"/>
              </a:rPr>
              <a:t>Types</a:t>
            </a:r>
            <a:r>
              <a:rPr lang="en-US" sz="3600" spc="507" dirty="0" smtClean="0">
                <a:solidFill>
                  <a:srgbClr val="A5D4FF"/>
                </a:solidFill>
                <a:latin typeface="Bebas Neue"/>
              </a:rPr>
              <a:t> </a:t>
            </a:r>
          </a:p>
          <a:p>
            <a:pPr>
              <a:lnSpc>
                <a:spcPts val="6737"/>
              </a:lnSpc>
            </a:pPr>
            <a:r>
              <a:rPr lang="en-US" sz="3600" spc="507" dirty="0" smtClean="0">
                <a:solidFill>
                  <a:srgbClr val="A5D4FF"/>
                </a:solidFill>
                <a:latin typeface="Bebas Neue"/>
              </a:rPr>
              <a:t>OF </a:t>
            </a:r>
          </a:p>
          <a:p>
            <a:pPr>
              <a:lnSpc>
                <a:spcPts val="6737"/>
              </a:lnSpc>
            </a:pPr>
            <a:r>
              <a:rPr lang="en-US" sz="3600" spc="507" dirty="0" smtClean="0">
                <a:solidFill>
                  <a:srgbClr val="A5D4FF"/>
                </a:solidFill>
                <a:latin typeface="Bebas Neue"/>
              </a:rPr>
              <a:t>MALICIOUS SOFTWARE</a:t>
            </a:r>
            <a:endParaRPr lang="en-US" sz="3600" spc="507" dirty="0">
              <a:solidFill>
                <a:srgbClr val="A5D4FF"/>
              </a:solidFill>
              <a:latin typeface="Bebas Neue"/>
            </a:endParaRPr>
          </a:p>
        </p:txBody>
      </p:sp>
      <p:sp>
        <p:nvSpPr>
          <p:cNvPr id="17" name="Minus 16"/>
          <p:cNvSpPr/>
          <p:nvPr/>
        </p:nvSpPr>
        <p:spPr>
          <a:xfrm>
            <a:off x="-622131" y="3404439"/>
            <a:ext cx="4740712"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2"/>
          <p:cNvSpPr>
            <a:spLocks noGrp="1"/>
          </p:cNvSpPr>
          <p:nvPr>
            <p:ph type="dt" sz="half" idx="10"/>
          </p:nvPr>
        </p:nvSpPr>
        <p:spPr/>
        <p:txBody>
          <a:bodyPr/>
          <a:lstStyle/>
          <a:p>
            <a:fld id="{01641831-C526-4A5D-B6CC-09C949C92EC0}" type="datetime1">
              <a:rPr lang="en-US" smtClean="0"/>
              <a:t>4/27/2021</a:t>
            </a:fld>
            <a:endParaRPr lang="en-US"/>
          </a:p>
        </p:txBody>
      </p:sp>
      <p:sp>
        <p:nvSpPr>
          <p:cNvPr id="24" name="Slide Number Placeholder 23"/>
          <p:cNvSpPr>
            <a:spLocks noGrp="1"/>
          </p:cNvSpPr>
          <p:nvPr>
            <p:ph type="sldNum" sz="quarter" idx="12"/>
          </p:nvPr>
        </p:nvSpPr>
        <p:spPr/>
        <p:txBody>
          <a:bodyPr/>
          <a:lstStyle/>
          <a:p>
            <a:fld id="{9530C398-067E-418C-82ED-70AD89047961}" type="slidenum">
              <a:rPr lang="en-US" smtClean="0"/>
              <a:t>6</a:t>
            </a:fld>
            <a:endParaRPr lang="en-US"/>
          </a:p>
        </p:txBody>
      </p:sp>
    </p:spTree>
    <p:extLst>
      <p:ext uri="{BB962C8B-B14F-4D97-AF65-F5344CB8AC3E}">
        <p14:creationId xmlns:p14="http://schemas.microsoft.com/office/powerpoint/2010/main" val="1499164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26453" y="305413"/>
            <a:ext cx="6096000" cy="951543"/>
          </a:xfrm>
          <a:prstGeom prst="rect">
            <a:avLst/>
          </a:prstGeom>
        </p:spPr>
        <p:txBody>
          <a:bodyPr>
            <a:spAutoFit/>
          </a:bodyPr>
          <a:lstStyle/>
          <a:p>
            <a:pPr>
              <a:lnSpc>
                <a:spcPts val="6737"/>
              </a:lnSpc>
            </a:pPr>
            <a:r>
              <a:rPr lang="en-US" sz="6600" spc="507" dirty="0" smtClean="0">
                <a:solidFill>
                  <a:srgbClr val="A5D4FF"/>
                </a:solidFill>
                <a:latin typeface="Bebas Neue"/>
              </a:rPr>
              <a:t>Attack</a:t>
            </a:r>
            <a:r>
              <a:rPr lang="en-US" sz="4800" spc="507" dirty="0" smtClean="0">
                <a:solidFill>
                  <a:srgbClr val="A5D4FF"/>
                </a:solidFill>
                <a:latin typeface="Bebas Neue"/>
              </a:rPr>
              <a:t> </a:t>
            </a:r>
            <a:r>
              <a:rPr lang="en-US" sz="3600" spc="507" dirty="0" smtClean="0">
                <a:solidFill>
                  <a:srgbClr val="A5D4FF"/>
                </a:solidFill>
                <a:latin typeface="Bebas Neue"/>
              </a:rPr>
              <a:t>KITS </a:t>
            </a:r>
            <a:endParaRPr lang="en-US" sz="3600" spc="507" dirty="0">
              <a:solidFill>
                <a:srgbClr val="A5D4FF"/>
              </a:solidFill>
              <a:latin typeface="Bebas Neue"/>
            </a:endParaRPr>
          </a:p>
        </p:txBody>
      </p:sp>
      <p:sp>
        <p:nvSpPr>
          <p:cNvPr id="4" name="Minus 3"/>
          <p:cNvSpPr/>
          <p:nvPr/>
        </p:nvSpPr>
        <p:spPr>
          <a:xfrm>
            <a:off x="-499675" y="600212"/>
            <a:ext cx="3589715"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15956" y="1256956"/>
            <a:ext cx="8661679" cy="5232202"/>
          </a:xfrm>
          <a:prstGeom prst="rect">
            <a:avLst/>
          </a:prstGeom>
        </p:spPr>
        <p:txBody>
          <a:bodyPr wrap="square">
            <a:spAutoFit/>
          </a:bodyPr>
          <a:lstStyle/>
          <a:p>
            <a:r>
              <a:rPr lang="en-US" sz="2000" dirty="0" smtClean="0">
                <a:solidFill>
                  <a:schemeClr val="bg1"/>
                </a:solidFill>
                <a:latin typeface="Arial Black" panose="020B0A04020102020204" pitchFamily="34" charset="0"/>
              </a:rPr>
              <a:t>Initially, the development and deployment of malware required considerable technical skill by software authors. </a:t>
            </a:r>
          </a:p>
          <a:p>
            <a:endParaRPr lang="en-US" dirty="0" smtClean="0">
              <a:solidFill>
                <a:schemeClr val="bg1"/>
              </a:solidFill>
              <a:latin typeface="Arial Black" panose="020B0A04020102020204" pitchFamily="34" charset="0"/>
            </a:endParaRPr>
          </a:p>
          <a:p>
            <a:pPr marL="285750" indent="-285750">
              <a:buFont typeface="Wingdings" panose="05000000000000000000" pitchFamily="2" charset="2"/>
              <a:buChar char="§"/>
            </a:pPr>
            <a:r>
              <a:rPr lang="en-US" dirty="0" smtClean="0">
                <a:solidFill>
                  <a:schemeClr val="bg1"/>
                </a:solidFill>
              </a:rPr>
              <a:t>The development of virus-creation toolkits in the early 1990s, and then later of more general attack kits in the 2000s that greatly assisted in the development and deployment of malware</a:t>
            </a:r>
          </a:p>
          <a:p>
            <a:endParaRPr lang="en-US" dirty="0" smtClean="0">
              <a:solidFill>
                <a:schemeClr val="bg1"/>
              </a:solidFill>
            </a:endParaRPr>
          </a:p>
          <a:p>
            <a:r>
              <a:rPr lang="en-US" sz="2400" dirty="0" smtClean="0">
                <a:solidFill>
                  <a:schemeClr val="bg1"/>
                </a:solidFill>
                <a:latin typeface="Arial Black" panose="020B0A04020102020204" pitchFamily="34" charset="0"/>
              </a:rPr>
              <a:t>These toolkits, often known as </a:t>
            </a:r>
            <a:r>
              <a:rPr lang="en-US" sz="2400" dirty="0" err="1" smtClean="0">
                <a:solidFill>
                  <a:schemeClr val="bg1"/>
                </a:solidFill>
                <a:latin typeface="Arial Black" panose="020B0A04020102020204" pitchFamily="34" charset="0"/>
              </a:rPr>
              <a:t>crimeware</a:t>
            </a:r>
            <a:r>
              <a:rPr lang="en-US" dirty="0" smtClean="0">
                <a:solidFill>
                  <a:schemeClr val="bg1"/>
                </a:solidFill>
              </a:rPr>
              <a:t>.</a:t>
            </a:r>
          </a:p>
          <a:p>
            <a:endParaRPr lang="en-US" dirty="0" smtClean="0">
              <a:solidFill>
                <a:schemeClr val="bg1"/>
              </a:solidFill>
            </a:endParaRPr>
          </a:p>
          <a:p>
            <a:pPr marL="285750" indent="-285750">
              <a:buFont typeface="Wingdings" panose="05000000000000000000" pitchFamily="2" charset="2"/>
              <a:buChar char="§"/>
            </a:pPr>
            <a:r>
              <a:rPr lang="en-US" dirty="0" smtClean="0">
                <a:solidFill>
                  <a:schemeClr val="bg1"/>
                </a:solidFill>
              </a:rPr>
              <a:t>Now include a variety of propagation mechanisms and payload modules that even        novices can combine, select, and deploy. </a:t>
            </a:r>
          </a:p>
          <a:p>
            <a:pPr marL="285750" indent="-285750">
              <a:buFont typeface="Wingdings" panose="05000000000000000000" pitchFamily="2" charset="2"/>
              <a:buChar char="§"/>
            </a:pPr>
            <a:r>
              <a:rPr lang="en-US" dirty="0" smtClean="0">
                <a:solidFill>
                  <a:schemeClr val="bg1"/>
                </a:solidFill>
              </a:rPr>
              <a:t>These kits greatly enlarged the population of attackers able to deploy malware</a:t>
            </a:r>
          </a:p>
          <a:p>
            <a:pPr marL="285750" indent="-285750">
              <a:buFont typeface="Wingdings" panose="05000000000000000000" pitchFamily="2" charset="2"/>
              <a:buChar char="§"/>
            </a:pPr>
            <a:r>
              <a:rPr lang="en-US" dirty="0" smtClean="0">
                <a:solidFill>
                  <a:schemeClr val="bg1"/>
                </a:solidFill>
              </a:rPr>
              <a:t>variants that can be generated by attackers using these toolkits creates a significant problem for those defending systems against them.</a:t>
            </a:r>
          </a:p>
          <a:p>
            <a:endParaRPr lang="en-US" dirty="0">
              <a:solidFill>
                <a:schemeClr val="bg1"/>
              </a:solidFill>
            </a:endParaRPr>
          </a:p>
          <a:p>
            <a:r>
              <a:rPr lang="en-US" sz="2000" dirty="0" smtClean="0">
                <a:solidFill>
                  <a:schemeClr val="bg1"/>
                </a:solidFill>
                <a:latin typeface="Arial Black" panose="020B0A04020102020204" pitchFamily="34" charset="0"/>
              </a:rPr>
              <a:t>Widely used toolkits include:</a:t>
            </a:r>
          </a:p>
          <a:p>
            <a:endParaRPr lang="en-US" dirty="0" smtClean="0">
              <a:solidFill>
                <a:schemeClr val="bg1"/>
              </a:solidFill>
            </a:endParaRPr>
          </a:p>
          <a:p>
            <a:pPr marL="285750" indent="-285750">
              <a:buFont typeface="Wingdings" panose="05000000000000000000" pitchFamily="2" charset="2"/>
              <a:buChar char="§"/>
            </a:pPr>
            <a:r>
              <a:rPr lang="en-US" dirty="0" err="1" smtClean="0">
                <a:solidFill>
                  <a:schemeClr val="bg1"/>
                </a:solidFill>
                <a:latin typeface="Arial" panose="020B0604020202020204" pitchFamily="34" charset="0"/>
                <a:cs typeface="Arial" panose="020B0604020202020204" pitchFamily="34" charset="0"/>
              </a:rPr>
              <a:t>Zeus,Blackhole</a:t>
            </a:r>
            <a:r>
              <a:rPr lang="en-US" dirty="0" smtClean="0">
                <a:solidFill>
                  <a:schemeClr val="bg1"/>
                </a:solidFill>
                <a:latin typeface="Arial" panose="020B0604020202020204" pitchFamily="34" charset="0"/>
                <a:cs typeface="Arial" panose="020B0604020202020204" pitchFamily="34" charset="0"/>
              </a:rPr>
              <a:t>, Sakura, and Phoenix </a:t>
            </a:r>
            <a:endParaRPr lang="en-US" dirty="0">
              <a:solidFill>
                <a:schemeClr val="bg1"/>
              </a:solidFill>
              <a:latin typeface="Arial" panose="020B0604020202020204" pitchFamily="34" charset="0"/>
              <a:cs typeface="Arial" panose="020B0604020202020204" pitchFamily="34" charset="0"/>
            </a:endParaRPr>
          </a:p>
        </p:txBody>
      </p:sp>
      <p:sp>
        <p:nvSpPr>
          <p:cNvPr id="11" name="Date Placeholder 10"/>
          <p:cNvSpPr>
            <a:spLocks noGrp="1"/>
          </p:cNvSpPr>
          <p:nvPr>
            <p:ph type="dt" sz="half" idx="10"/>
          </p:nvPr>
        </p:nvSpPr>
        <p:spPr/>
        <p:txBody>
          <a:bodyPr/>
          <a:lstStyle/>
          <a:p>
            <a:fld id="{CD0A920C-A186-409E-8913-FB6381ACBCFE}" type="datetime1">
              <a:rPr lang="en-US" smtClean="0"/>
              <a:t>4/27/2021</a:t>
            </a:fld>
            <a:endParaRPr lang="en-US"/>
          </a:p>
        </p:txBody>
      </p:sp>
      <p:sp>
        <p:nvSpPr>
          <p:cNvPr id="12" name="Slide Number Placeholder 11"/>
          <p:cNvSpPr>
            <a:spLocks noGrp="1"/>
          </p:cNvSpPr>
          <p:nvPr>
            <p:ph type="sldNum" sz="quarter" idx="12"/>
          </p:nvPr>
        </p:nvSpPr>
        <p:spPr/>
        <p:txBody>
          <a:bodyPr/>
          <a:lstStyle/>
          <a:p>
            <a:fld id="{9530C398-067E-418C-82ED-70AD89047961}" type="slidenum">
              <a:rPr lang="en-US" smtClean="0"/>
              <a:t>7</a:t>
            </a:fld>
            <a:endParaRPr lang="en-US"/>
          </a:p>
        </p:txBody>
      </p:sp>
    </p:spTree>
    <p:extLst>
      <p:ext uri="{BB962C8B-B14F-4D97-AF65-F5344CB8AC3E}">
        <p14:creationId xmlns:p14="http://schemas.microsoft.com/office/powerpoint/2010/main" val="3352301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0079" y="1150761"/>
            <a:ext cx="6096000" cy="1200329"/>
          </a:xfrm>
          <a:prstGeom prst="rect">
            <a:avLst/>
          </a:prstGeom>
        </p:spPr>
        <p:txBody>
          <a:bodyPr>
            <a:spAutoFit/>
          </a:bodyPr>
          <a:lstStyle/>
          <a:p>
            <a:r>
              <a:rPr lang="en-US" dirty="0" smtClean="0">
                <a:solidFill>
                  <a:schemeClr val="bg1"/>
                </a:solidFill>
              </a:rPr>
              <a:t>Another significant malware development over the last couple of decades is the change from attackers being individuals, often motivated to demonstrate their technical competence to their peers, to more organized and dangerous attack sources.</a:t>
            </a:r>
            <a:endParaRPr lang="en-US" dirty="0">
              <a:solidFill>
                <a:schemeClr val="bg1"/>
              </a:solidFill>
            </a:endParaRPr>
          </a:p>
        </p:txBody>
      </p:sp>
      <p:graphicFrame>
        <p:nvGraphicFramePr>
          <p:cNvPr id="7" name="Diagram 6"/>
          <p:cNvGraphicFramePr/>
          <p:nvPr>
            <p:extLst>
              <p:ext uri="{D42A27DB-BD31-4B8C-83A1-F6EECF244321}">
                <p14:modId xmlns:p14="http://schemas.microsoft.com/office/powerpoint/2010/main" val="2568938199"/>
              </p:ext>
            </p:extLst>
          </p:nvPr>
        </p:nvGraphicFramePr>
        <p:xfrm>
          <a:off x="7013748" y="2156582"/>
          <a:ext cx="5477467" cy="3601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264252" y="4148685"/>
            <a:ext cx="1930367" cy="369332"/>
          </a:xfrm>
          <a:prstGeom prst="rect">
            <a:avLst/>
          </a:prstGeom>
        </p:spPr>
        <p:txBody>
          <a:bodyPr wrap="square">
            <a:spAutoFit/>
          </a:bodyPr>
          <a:lstStyle/>
          <a:p>
            <a:endParaRPr lang="en-US" dirty="0">
              <a:solidFill>
                <a:schemeClr val="bg1"/>
              </a:solidFill>
            </a:endParaRPr>
          </a:p>
        </p:txBody>
      </p:sp>
      <p:sp>
        <p:nvSpPr>
          <p:cNvPr id="9" name="Rectangle 8"/>
          <p:cNvSpPr/>
          <p:nvPr/>
        </p:nvSpPr>
        <p:spPr>
          <a:xfrm>
            <a:off x="3568262" y="4214531"/>
            <a:ext cx="4290848" cy="923330"/>
          </a:xfrm>
          <a:prstGeom prst="rect">
            <a:avLst/>
          </a:prstGeom>
        </p:spPr>
        <p:txBody>
          <a:bodyPr wrap="square">
            <a:spAutoFit/>
          </a:bodyPr>
          <a:lstStyle/>
          <a:p>
            <a:r>
              <a:rPr lang="en-US" dirty="0" smtClean="0">
                <a:solidFill>
                  <a:schemeClr val="bg1"/>
                </a:solidFill>
              </a:rPr>
              <a:t>A large underground economy involving the sale of attack kits, access to compromised hosts, and to stolen information.</a:t>
            </a:r>
            <a:endParaRPr lang="en-US" dirty="0">
              <a:solidFill>
                <a:schemeClr val="bg1"/>
              </a:solidFill>
            </a:endParaRPr>
          </a:p>
        </p:txBody>
      </p:sp>
      <p:sp>
        <p:nvSpPr>
          <p:cNvPr id="10" name="Rectangle 9"/>
          <p:cNvSpPr/>
          <p:nvPr/>
        </p:nvSpPr>
        <p:spPr>
          <a:xfrm>
            <a:off x="43000" y="-184220"/>
            <a:ext cx="2605607" cy="1810752"/>
          </a:xfrm>
          <a:prstGeom prst="rect">
            <a:avLst/>
          </a:prstGeom>
        </p:spPr>
        <p:txBody>
          <a:bodyPr wrap="square">
            <a:spAutoFit/>
          </a:bodyPr>
          <a:lstStyle/>
          <a:p>
            <a:pPr>
              <a:lnSpc>
                <a:spcPts val="6737"/>
              </a:lnSpc>
            </a:pPr>
            <a:r>
              <a:rPr lang="en-US" sz="3600" b="1" spc="507" dirty="0" smtClean="0">
                <a:solidFill>
                  <a:srgbClr val="A5D4FF"/>
                </a:solidFill>
                <a:latin typeface="Bebas Neue"/>
              </a:rPr>
              <a:t>ATTACK</a:t>
            </a:r>
          </a:p>
          <a:p>
            <a:pPr>
              <a:lnSpc>
                <a:spcPts val="6737"/>
              </a:lnSpc>
            </a:pPr>
            <a:r>
              <a:rPr lang="en-US" sz="2400" spc="507" dirty="0" smtClean="0">
                <a:solidFill>
                  <a:srgbClr val="A5D4FF"/>
                </a:solidFill>
                <a:latin typeface="Bebas Neue"/>
              </a:rPr>
              <a:t>Sources </a:t>
            </a:r>
            <a:endParaRPr lang="en-US" sz="2400" spc="507" dirty="0">
              <a:solidFill>
                <a:srgbClr val="A5D4FF"/>
              </a:solidFill>
              <a:latin typeface="Bebas Neue"/>
            </a:endParaRPr>
          </a:p>
        </p:txBody>
      </p:sp>
      <p:sp>
        <p:nvSpPr>
          <p:cNvPr id="11" name="Minus 10"/>
          <p:cNvSpPr/>
          <p:nvPr/>
        </p:nvSpPr>
        <p:spPr>
          <a:xfrm>
            <a:off x="-611628" y="1692232"/>
            <a:ext cx="4403235"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16"/>
          <p:cNvSpPr>
            <a:spLocks noGrp="1"/>
          </p:cNvSpPr>
          <p:nvPr>
            <p:ph type="dt" sz="half" idx="10"/>
          </p:nvPr>
        </p:nvSpPr>
        <p:spPr/>
        <p:txBody>
          <a:bodyPr/>
          <a:lstStyle/>
          <a:p>
            <a:fld id="{75A37CF1-25F4-4CBC-9F2C-0529CCC6A6EE}" type="datetime1">
              <a:rPr lang="en-US" smtClean="0"/>
              <a:t>4/27/2021</a:t>
            </a:fld>
            <a:endParaRPr lang="en-US"/>
          </a:p>
        </p:txBody>
      </p:sp>
      <p:sp>
        <p:nvSpPr>
          <p:cNvPr id="18" name="Slide Number Placeholder 17"/>
          <p:cNvSpPr>
            <a:spLocks noGrp="1"/>
          </p:cNvSpPr>
          <p:nvPr>
            <p:ph type="sldNum" sz="quarter" idx="12"/>
          </p:nvPr>
        </p:nvSpPr>
        <p:spPr/>
        <p:txBody>
          <a:bodyPr/>
          <a:lstStyle/>
          <a:p>
            <a:fld id="{9530C398-067E-418C-82ED-70AD89047961}" type="slidenum">
              <a:rPr lang="en-US" smtClean="0"/>
              <a:t>8</a:t>
            </a:fld>
            <a:endParaRPr lang="en-US"/>
          </a:p>
        </p:txBody>
      </p:sp>
    </p:spTree>
    <p:extLst>
      <p:ext uri="{BB962C8B-B14F-4D97-AF65-F5344CB8AC3E}">
        <p14:creationId xmlns:p14="http://schemas.microsoft.com/office/powerpoint/2010/main" val="1514099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6198" y="1294551"/>
            <a:ext cx="8610398" cy="4154984"/>
          </a:xfrm>
          <a:prstGeom prst="rect">
            <a:avLst/>
          </a:prstGeom>
        </p:spPr>
        <p:txBody>
          <a:bodyPr wrap="square">
            <a:spAutoFit/>
          </a:bodyPr>
          <a:lstStyle/>
          <a:p>
            <a:r>
              <a:rPr lang="en-US" sz="2000" b="0" i="0" dirty="0" smtClean="0">
                <a:solidFill>
                  <a:schemeClr val="bg1"/>
                </a:solidFill>
                <a:effectLst/>
                <a:latin typeface="Arial" panose="020B0604020202020204" pitchFamily="34" charset="0"/>
                <a:cs typeface="Arial" panose="020B0604020202020204" pitchFamily="34" charset="0"/>
              </a:rPr>
              <a:t>An Advanced Persistent Threat (APT) is an organized cyberattack by a group of skilled, sophisticated threat actors. APTs are not “</a:t>
            </a:r>
            <a:r>
              <a:rPr lang="en-US" sz="2400" b="1" i="0" dirty="0" smtClean="0">
                <a:solidFill>
                  <a:schemeClr val="bg1"/>
                </a:solidFill>
                <a:effectLst/>
                <a:latin typeface="Arial" panose="020B0604020202020204" pitchFamily="34" charset="0"/>
                <a:cs typeface="Arial" panose="020B0604020202020204" pitchFamily="34" charset="0"/>
              </a:rPr>
              <a:t>hit and run</a:t>
            </a:r>
            <a:r>
              <a:rPr lang="en-US" sz="2000" b="0" i="0" dirty="0" smtClean="0">
                <a:solidFill>
                  <a:schemeClr val="bg1"/>
                </a:solidFill>
                <a:effectLst/>
                <a:latin typeface="Arial" panose="020B0604020202020204" pitchFamily="34" charset="0"/>
                <a:cs typeface="Arial" panose="020B0604020202020204" pitchFamily="34" charset="0"/>
              </a:rPr>
              <a:t>” attacks. Attackers plan their campaign carefully against strategic targets, and carry it out over a prolonged period of time.</a:t>
            </a:r>
          </a:p>
          <a:p>
            <a:endParaRPr lang="en-US" sz="2000" dirty="0">
              <a:solidFill>
                <a:schemeClr val="bg1"/>
              </a:solidFill>
              <a:latin typeface="Arial" panose="020B0604020202020204" pitchFamily="34" charset="0"/>
              <a:cs typeface="Arial" panose="020B0604020202020204" pitchFamily="34" charset="0"/>
            </a:endParaRPr>
          </a:p>
          <a:p>
            <a:endParaRPr lang="en-US" sz="2000" dirty="0" smtClean="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W</a:t>
            </a:r>
            <a:r>
              <a:rPr lang="en-US" sz="2000" dirty="0" smtClean="0">
                <a:solidFill>
                  <a:schemeClr val="bg1"/>
                </a:solidFill>
                <a:latin typeface="Arial" panose="020B0604020202020204" pitchFamily="34" charset="0"/>
                <a:cs typeface="Arial" panose="020B0604020202020204" pitchFamily="34" charset="0"/>
              </a:rPr>
              <a:t>ell-resourced, persistent application of a wide variety of intrusion technologies and malware to selected targets (usually business or political)</a:t>
            </a:r>
          </a:p>
          <a:p>
            <a:endParaRPr lang="en-US" sz="2000" dirty="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APTs differ from other types of attack by their careful target selection, and persistent, often stealthy, intrusion efforts over extended periods.</a:t>
            </a:r>
          </a:p>
          <a:p>
            <a:endParaRPr lang="en-US" sz="2000" dirty="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 A number of high profile attacks including Aurora, RSA, APT1, and </a:t>
            </a:r>
            <a:r>
              <a:rPr lang="en-US" sz="2000" dirty="0" err="1" smtClean="0">
                <a:solidFill>
                  <a:schemeClr val="bg1"/>
                </a:solidFill>
                <a:latin typeface="Arial" panose="020B0604020202020204" pitchFamily="34" charset="0"/>
                <a:cs typeface="Arial" panose="020B0604020202020204" pitchFamily="34" charset="0"/>
              </a:rPr>
              <a:t>Stuxnet</a:t>
            </a:r>
            <a:endParaRPr lang="en-US" sz="20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93786" y="-207053"/>
            <a:ext cx="2981010" cy="2669962"/>
          </a:xfrm>
          <a:prstGeom prst="rect">
            <a:avLst/>
          </a:prstGeom>
        </p:spPr>
        <p:txBody>
          <a:bodyPr wrap="square">
            <a:spAutoFit/>
          </a:bodyPr>
          <a:lstStyle/>
          <a:p>
            <a:pPr>
              <a:lnSpc>
                <a:spcPts val="6737"/>
              </a:lnSpc>
            </a:pPr>
            <a:r>
              <a:rPr lang="en-US" sz="3200" b="1" spc="507" dirty="0" smtClean="0">
                <a:solidFill>
                  <a:srgbClr val="A5D4FF"/>
                </a:solidFill>
                <a:latin typeface="Bebas Neue"/>
              </a:rPr>
              <a:t>ADVANCE </a:t>
            </a:r>
            <a:endParaRPr lang="en-US" sz="3200" b="1" spc="507" dirty="0">
              <a:solidFill>
                <a:srgbClr val="A5D4FF"/>
              </a:solidFill>
              <a:latin typeface="Bebas Neue"/>
            </a:endParaRPr>
          </a:p>
          <a:p>
            <a:pPr>
              <a:lnSpc>
                <a:spcPts val="6737"/>
              </a:lnSpc>
            </a:pPr>
            <a:r>
              <a:rPr lang="en-US" sz="2000" b="1" spc="507" dirty="0" smtClean="0">
                <a:solidFill>
                  <a:srgbClr val="A5D4FF"/>
                </a:solidFill>
                <a:latin typeface="Bebas Neue"/>
              </a:rPr>
              <a:t>Persistent</a:t>
            </a:r>
            <a:r>
              <a:rPr lang="en-US" sz="2000" spc="507" dirty="0" smtClean="0">
                <a:solidFill>
                  <a:srgbClr val="A5D4FF"/>
                </a:solidFill>
                <a:latin typeface="Bebas Neue"/>
              </a:rPr>
              <a:t> </a:t>
            </a:r>
          </a:p>
          <a:p>
            <a:pPr>
              <a:lnSpc>
                <a:spcPts val="6737"/>
              </a:lnSpc>
            </a:pPr>
            <a:r>
              <a:rPr lang="en-US" sz="2400" b="1" spc="507" dirty="0" smtClean="0">
                <a:solidFill>
                  <a:srgbClr val="A5D4FF"/>
                </a:solidFill>
                <a:latin typeface="Bebas Neue"/>
              </a:rPr>
              <a:t>THREAT</a:t>
            </a:r>
            <a:endParaRPr lang="en-US" sz="2400" b="1" spc="507" dirty="0">
              <a:solidFill>
                <a:srgbClr val="A5D4FF"/>
              </a:solidFill>
              <a:latin typeface="Bebas Neue"/>
            </a:endParaRPr>
          </a:p>
        </p:txBody>
      </p:sp>
      <p:sp>
        <p:nvSpPr>
          <p:cNvPr id="5" name="Minus 4"/>
          <p:cNvSpPr/>
          <p:nvPr/>
        </p:nvSpPr>
        <p:spPr>
          <a:xfrm>
            <a:off x="-617327" y="2375520"/>
            <a:ext cx="4385459" cy="361944"/>
          </a:xfrm>
          <a:prstGeom prst="mathMinus">
            <a:avLst/>
          </a:prstGeom>
          <a:solidFill>
            <a:srgbClr val="A5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p:cNvSpPr>
            <a:spLocks noGrp="1"/>
          </p:cNvSpPr>
          <p:nvPr>
            <p:ph type="dt" sz="half" idx="10"/>
          </p:nvPr>
        </p:nvSpPr>
        <p:spPr/>
        <p:txBody>
          <a:bodyPr/>
          <a:lstStyle/>
          <a:p>
            <a:fld id="{EB4C7FB8-9DEC-493D-9837-84A693F1B1C6}" type="datetime1">
              <a:rPr lang="en-US" smtClean="0"/>
              <a:t>4/27/2021</a:t>
            </a:fld>
            <a:endParaRPr lang="en-US"/>
          </a:p>
        </p:txBody>
      </p:sp>
      <p:sp>
        <p:nvSpPr>
          <p:cNvPr id="12" name="Slide Number Placeholder 11"/>
          <p:cNvSpPr>
            <a:spLocks noGrp="1"/>
          </p:cNvSpPr>
          <p:nvPr>
            <p:ph type="sldNum" sz="quarter" idx="12"/>
          </p:nvPr>
        </p:nvSpPr>
        <p:spPr/>
        <p:txBody>
          <a:bodyPr/>
          <a:lstStyle/>
          <a:p>
            <a:fld id="{9530C398-067E-418C-82ED-70AD89047961}" type="slidenum">
              <a:rPr lang="en-US" smtClean="0"/>
              <a:t>9</a:t>
            </a:fld>
            <a:endParaRPr lang="en-US"/>
          </a:p>
        </p:txBody>
      </p:sp>
    </p:spTree>
    <p:extLst>
      <p:ext uri="{BB962C8B-B14F-4D97-AF65-F5344CB8AC3E}">
        <p14:creationId xmlns:p14="http://schemas.microsoft.com/office/powerpoint/2010/main" val="3648619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3027</TotalTime>
  <Words>4860</Words>
  <Application>Microsoft Office PowerPoint</Application>
  <PresentationFormat>Widescreen</PresentationFormat>
  <Paragraphs>611</Paragraphs>
  <Slides>53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Agency FB</vt:lpstr>
      <vt:lpstr>Algerian</vt:lpstr>
      <vt:lpstr>Arial</vt:lpstr>
      <vt:lpstr>Arial Black</vt:lpstr>
      <vt:lpstr>Arial Narrow</vt:lpstr>
      <vt:lpstr>Arial Rounded MT Bold</vt:lpstr>
      <vt:lpstr>Bebas Neue</vt:lpstr>
      <vt:lpstr>Calibri</vt:lpstr>
      <vt:lpstr>Calibri Light</vt:lpstr>
      <vt:lpstr>Ebrima</vt:lpstr>
      <vt:lpstr>MS Reference Sans Serif</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138</cp:revision>
  <dcterms:created xsi:type="dcterms:W3CDTF">2021-04-25T03:13:13Z</dcterms:created>
  <dcterms:modified xsi:type="dcterms:W3CDTF">2021-04-27T14:48:23Z</dcterms:modified>
</cp:coreProperties>
</file>